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74" r:id="rId10"/>
    <p:sldId id="266" r:id="rId11"/>
    <p:sldId id="268" r:id="rId12"/>
    <p:sldId id="269" r:id="rId13"/>
    <p:sldId id="270" r:id="rId14"/>
    <p:sldId id="271" r:id="rId15"/>
    <p:sldId id="272" r:id="rId16"/>
    <p:sldId id="276" r:id="rId17"/>
    <p:sldId id="277" r:id="rId18"/>
    <p:sldId id="278" r:id="rId19"/>
    <p:sldId id="275" r:id="rId20"/>
    <p:sldId id="273" r:id="rId2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Komadina" initials="MK" lastIdx="1" clrIdx="0">
    <p:extLst>
      <p:ext uri="{19B8F6BF-5375-455C-9EA6-DF929625EA0E}">
        <p15:presenceInfo xmlns:p15="http://schemas.microsoft.com/office/powerpoint/2012/main" userId="Marina Kom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184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95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415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840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01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66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96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351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6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00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18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4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lay.kahoot.it/v2/?quizId=87aec4f2-8cda-4cf2-9e7f-33636911b18b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play/4444/156/669?fbclid=IwAR1WkT2FSWMoNX-PLO3sny3st6ea5Q3DZ7GtqWVWoIVKJjTpt5FR5roC6BU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desznmx320" TargetMode="External"/><Relationship Id="rId2" Type="http://schemas.openxmlformats.org/officeDocument/2006/relationships/hyperlink" Target="https://www.bookwidgets.com/play/4BFBS4W?teacher_id=656955641482444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0cf8032a-c871-4fcd-bb0c-6c9915185ff1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hyperlink" Target="https://www.e-sfera.hr/dodatni-digitalni-sadrzaji/0cf8032a-c871-4fcd-bb0c-6c9915185ff1/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s://www.e-sfera.hr/dodatni-digitalni-sadrzaji/0cf8032a-c871-4fcd-bb0c-6c9915185ff1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embed/b517c72a82354d1e8a9e7db734469172?themeId=46&amp;templateId=5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48332" y="2407645"/>
            <a:ext cx="9144000" cy="1062598"/>
          </a:xfrm>
        </p:spPr>
        <p:txBody>
          <a:bodyPr/>
          <a:lstStyle/>
          <a:p>
            <a:r>
              <a:rPr lang="hr-HR" b="1" dirty="0" err="1">
                <a:solidFill>
                  <a:srgbClr val="FF0000"/>
                </a:solidFill>
              </a:rPr>
              <a:t>UNIT</a:t>
            </a:r>
            <a:r>
              <a:rPr lang="hr-HR" b="1" dirty="0">
                <a:solidFill>
                  <a:srgbClr val="FF0000"/>
                </a:solidFill>
              </a:rPr>
              <a:t> 1: Who am I?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06153" y="3696167"/>
            <a:ext cx="9144000" cy="1655762"/>
          </a:xfrm>
        </p:spPr>
        <p:txBody>
          <a:bodyPr>
            <a:normAutofit/>
          </a:bodyPr>
          <a:lstStyle/>
          <a:p>
            <a:r>
              <a:rPr lang="hr-HR" sz="5400" dirty="0" err="1"/>
              <a:t>Tia’s</a:t>
            </a:r>
            <a:r>
              <a:rPr lang="hr-HR" sz="5400" dirty="0"/>
              <a:t> </a:t>
            </a:r>
            <a:r>
              <a:rPr lang="hr-HR" sz="5400" dirty="0" err="1"/>
              <a:t>family</a:t>
            </a:r>
            <a:endParaRPr lang="hr-HR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84">
            <a:off x="886264" y="1035597"/>
            <a:ext cx="3363427" cy="448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4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97" y="293593"/>
            <a:ext cx="6122053" cy="37674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787" y="242497"/>
            <a:ext cx="6433751" cy="50272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79728" y="1306321"/>
            <a:ext cx="47468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/>
              <a:t>Fill</a:t>
            </a:r>
            <a:r>
              <a:rPr lang="hr-HR" sz="2800" b="1" dirty="0"/>
              <a:t> </a:t>
            </a:r>
            <a:r>
              <a:rPr lang="hr-HR" sz="2800" b="1" dirty="0" err="1"/>
              <a:t>in</a:t>
            </a:r>
            <a:r>
              <a:rPr lang="hr-HR" sz="2800" b="1" dirty="0"/>
              <a:t> </a:t>
            </a:r>
            <a:r>
              <a:rPr lang="hr-HR" sz="2800" b="1" dirty="0" err="1"/>
              <a:t>the</a:t>
            </a:r>
            <a:r>
              <a:rPr lang="hr-HR" sz="2800" b="1" dirty="0"/>
              <a:t> </a:t>
            </a:r>
            <a:r>
              <a:rPr lang="hr-HR" sz="2800" b="1" dirty="0" err="1"/>
              <a:t>gaps</a:t>
            </a:r>
            <a:r>
              <a:rPr lang="hr-HR" sz="2800" b="1" dirty="0"/>
              <a:t> </a:t>
            </a:r>
            <a:r>
              <a:rPr lang="hr-HR" sz="2800" b="1" dirty="0" err="1"/>
              <a:t>with</a:t>
            </a:r>
            <a:r>
              <a:rPr lang="hr-HR" sz="2800" b="1" dirty="0"/>
              <a:t> </a:t>
            </a:r>
            <a:r>
              <a:rPr lang="hr-HR" sz="2800" b="1" dirty="0" err="1"/>
              <a:t>the</a:t>
            </a:r>
            <a:r>
              <a:rPr lang="hr-HR" sz="2800" b="1" dirty="0"/>
              <a:t> </a:t>
            </a:r>
            <a:r>
              <a:rPr lang="hr-HR" sz="2800" b="1" dirty="0" err="1"/>
              <a:t>words</a:t>
            </a:r>
            <a:r>
              <a:rPr lang="hr-HR" sz="2800" b="1" dirty="0"/>
              <a:t> </a:t>
            </a:r>
            <a:r>
              <a:rPr lang="hr-HR" sz="2800" b="1" dirty="0" err="1"/>
              <a:t>given</a:t>
            </a:r>
            <a:r>
              <a:rPr lang="hr-HR" sz="2800" b="1" dirty="0"/>
              <a:t>.</a:t>
            </a:r>
          </a:p>
          <a:p>
            <a:endParaRPr lang="hr-HR" sz="2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666195" y="1715636"/>
            <a:ext cx="874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92D050"/>
                </a:solidFill>
              </a:rPr>
              <a:t> </a:t>
            </a:r>
            <a:r>
              <a:rPr lang="hr-HR" sz="2400" b="1" dirty="0" err="1">
                <a:solidFill>
                  <a:srgbClr val="92D050"/>
                </a:solidFill>
              </a:rPr>
              <a:t>is</a:t>
            </a:r>
            <a:endParaRPr lang="hr-HR" sz="2400" b="1" dirty="0">
              <a:solidFill>
                <a:srgbClr val="92D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4372" y="1729080"/>
            <a:ext cx="874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92D050"/>
                </a:solidFill>
              </a:rPr>
              <a:t> </a:t>
            </a:r>
            <a:r>
              <a:rPr lang="hr-HR" sz="2400" b="1" dirty="0" err="1">
                <a:solidFill>
                  <a:srgbClr val="92D050"/>
                </a:solidFill>
              </a:rPr>
              <a:t>isn’t</a:t>
            </a:r>
            <a:endParaRPr lang="hr-HR" sz="2400" b="1" dirty="0">
              <a:solidFill>
                <a:srgbClr val="92D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25023" y="2690769"/>
            <a:ext cx="1017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92D050"/>
                </a:solidFill>
              </a:rPr>
              <a:t> </a:t>
            </a:r>
            <a:r>
              <a:rPr lang="hr-HR" sz="2400" b="1" dirty="0" err="1">
                <a:solidFill>
                  <a:srgbClr val="92D050"/>
                </a:solidFill>
              </a:rPr>
              <a:t>aren’t</a:t>
            </a:r>
            <a:endParaRPr lang="hr-HR" sz="2400" b="1" dirty="0">
              <a:solidFill>
                <a:srgbClr val="92D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0480" y="2690768"/>
            <a:ext cx="874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92D050"/>
                </a:solidFill>
              </a:rPr>
              <a:t> are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67662" y="3645511"/>
            <a:ext cx="1017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92D050"/>
                </a:solidFill>
              </a:rPr>
              <a:t> are / </a:t>
            </a:r>
            <a:r>
              <a:rPr lang="hr-HR" sz="2400" b="1" dirty="0" err="1">
                <a:solidFill>
                  <a:srgbClr val="92D050"/>
                </a:solidFill>
              </a:rPr>
              <a:t>aren’t</a:t>
            </a:r>
            <a:endParaRPr lang="hr-HR" sz="2400" b="1" dirty="0">
              <a:solidFill>
                <a:srgbClr val="92D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88725" y="4061010"/>
            <a:ext cx="1277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92D050"/>
                </a:solidFill>
              </a:rPr>
              <a:t> am /</a:t>
            </a:r>
          </a:p>
          <a:p>
            <a:r>
              <a:rPr lang="hr-HR" sz="2400" b="1" dirty="0">
                <a:solidFill>
                  <a:srgbClr val="92D050"/>
                </a:solidFill>
              </a:rPr>
              <a:t>am </a:t>
            </a:r>
            <a:r>
              <a:rPr lang="hr-HR" sz="2400" b="1" dirty="0" err="1">
                <a:solidFill>
                  <a:srgbClr val="92D050"/>
                </a:solidFill>
              </a:rPr>
              <a:t>not</a:t>
            </a:r>
            <a:endParaRPr lang="hr-HR" sz="2400" b="1" dirty="0">
              <a:solidFill>
                <a:srgbClr val="92D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54265" y="4551482"/>
            <a:ext cx="874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92D050"/>
                </a:solidFill>
              </a:rPr>
              <a:t> </a:t>
            </a:r>
            <a:r>
              <a:rPr lang="hr-HR" sz="2400" b="1" dirty="0" err="1">
                <a:solidFill>
                  <a:srgbClr val="92D050"/>
                </a:solidFill>
              </a:rPr>
              <a:t>is</a:t>
            </a:r>
            <a:r>
              <a:rPr lang="hr-HR" sz="2400" b="1" dirty="0">
                <a:solidFill>
                  <a:srgbClr val="92D050"/>
                </a:solidFill>
              </a:rPr>
              <a:t> /  </a:t>
            </a:r>
            <a:r>
              <a:rPr lang="hr-HR" sz="2400" b="1" dirty="0" err="1">
                <a:solidFill>
                  <a:srgbClr val="92D050"/>
                </a:solidFill>
              </a:rPr>
              <a:t>isn’t</a:t>
            </a:r>
            <a:endParaRPr lang="hr-HR" sz="2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74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510988"/>
            <a:ext cx="1087867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Let’s</a:t>
            </a:r>
            <a:r>
              <a:rPr lang="hr-HR" sz="2800" dirty="0"/>
              <a:t> </a:t>
            </a:r>
            <a:r>
              <a:rPr lang="hr-HR" sz="2800" dirty="0" err="1"/>
              <a:t>practise</a:t>
            </a:r>
            <a:r>
              <a:rPr lang="hr-HR" sz="2800" dirty="0"/>
              <a:t>!</a:t>
            </a:r>
            <a:br>
              <a:rPr lang="hr-HR" sz="2800" dirty="0"/>
            </a:br>
            <a:endParaRPr lang="hr-HR" sz="2800" dirty="0"/>
          </a:p>
          <a:p>
            <a:r>
              <a:rPr lang="hr-HR" sz="2800" dirty="0" err="1"/>
              <a:t>Workbook</a:t>
            </a:r>
            <a:r>
              <a:rPr lang="hr-HR" sz="2800" dirty="0"/>
              <a:t>, </a:t>
            </a:r>
            <a:r>
              <a:rPr lang="hr-HR" sz="2800" dirty="0" err="1"/>
              <a:t>page</a:t>
            </a:r>
            <a:r>
              <a:rPr lang="hr-HR" sz="2800" dirty="0"/>
              <a:t> 9 </a:t>
            </a:r>
            <a:r>
              <a:rPr lang="hr-HR" sz="2800" dirty="0" err="1"/>
              <a:t>and</a:t>
            </a:r>
            <a:r>
              <a:rPr lang="hr-HR" sz="2800" dirty="0"/>
              <a:t> 10.</a:t>
            </a:r>
            <a:br>
              <a:rPr lang="hr-HR" sz="2800" dirty="0"/>
            </a:br>
            <a:endParaRPr lang="hr-HR" sz="2800" dirty="0"/>
          </a:p>
          <a:p>
            <a:r>
              <a:rPr lang="hr-HR" sz="2800" i="1" dirty="0"/>
              <a:t>Npr. May </a:t>
            </a:r>
            <a:r>
              <a:rPr lang="hr-HR" sz="2800" i="1" dirty="0" err="1"/>
              <a:t>is</a:t>
            </a:r>
            <a:r>
              <a:rPr lang="hr-HR" sz="2800" i="1" dirty="0"/>
              <a:t> </a:t>
            </a:r>
            <a:r>
              <a:rPr lang="hr-HR" sz="2800" i="1" dirty="0" err="1"/>
              <a:t>funny</a:t>
            </a:r>
            <a:r>
              <a:rPr lang="hr-HR" sz="2800" i="1" dirty="0"/>
              <a:t>. He / </a:t>
            </a:r>
            <a:r>
              <a:rPr lang="hr-HR" sz="2800" i="1" dirty="0" err="1"/>
              <a:t>She</a:t>
            </a:r>
            <a:r>
              <a:rPr lang="hr-HR" sz="2800" i="1" dirty="0"/>
              <a:t> </a:t>
            </a:r>
            <a:r>
              <a:rPr lang="hr-HR" sz="2800" i="1" dirty="0" err="1"/>
              <a:t>is</a:t>
            </a:r>
            <a:r>
              <a:rPr lang="hr-HR" sz="2800" i="1" dirty="0"/>
              <a:t> </a:t>
            </a:r>
            <a:r>
              <a:rPr lang="hr-HR" sz="2800" i="1" dirty="0" err="1"/>
              <a:t>funny</a:t>
            </a:r>
            <a:r>
              <a:rPr lang="hr-HR" sz="2800" i="1" dirty="0"/>
              <a:t>.</a:t>
            </a:r>
          </a:p>
          <a:p>
            <a:r>
              <a:rPr lang="hr-HR" sz="2800" i="1" dirty="0"/>
              <a:t>Npr. </a:t>
            </a:r>
            <a:r>
              <a:rPr lang="hr-HR" sz="2800" i="1" dirty="0" err="1"/>
              <a:t>This</a:t>
            </a:r>
            <a:r>
              <a:rPr lang="hr-HR" sz="2800" i="1" dirty="0"/>
              <a:t> </a:t>
            </a:r>
            <a:r>
              <a:rPr lang="hr-HR" sz="2800" b="1" i="1" u="sng" dirty="0" err="1">
                <a:solidFill>
                  <a:srgbClr val="FF0000"/>
                </a:solidFill>
              </a:rPr>
              <a:t>is</a:t>
            </a:r>
            <a:r>
              <a:rPr lang="hr-HR" sz="2800" i="1" dirty="0">
                <a:solidFill>
                  <a:srgbClr val="FF0000"/>
                </a:solidFill>
              </a:rPr>
              <a:t> </a:t>
            </a:r>
            <a:r>
              <a:rPr lang="hr-HR" sz="2800" i="1" dirty="0" err="1"/>
              <a:t>my</a:t>
            </a:r>
            <a:r>
              <a:rPr lang="hr-HR" sz="2800" i="1" dirty="0"/>
              <a:t> </a:t>
            </a:r>
            <a:r>
              <a:rPr lang="hr-HR" sz="2800" i="1" dirty="0" err="1"/>
              <a:t>best</a:t>
            </a:r>
            <a:r>
              <a:rPr lang="hr-HR" sz="2800" i="1" dirty="0"/>
              <a:t> </a:t>
            </a:r>
            <a:r>
              <a:rPr lang="hr-HR" sz="2800" i="1" dirty="0" err="1"/>
              <a:t>friend</a:t>
            </a:r>
            <a:r>
              <a:rPr lang="hr-HR" sz="2800" i="1" dirty="0"/>
              <a:t>, </a:t>
            </a:r>
            <a:r>
              <a:rPr lang="hr-HR" sz="2800" i="1" dirty="0" err="1"/>
              <a:t>Nicola</a:t>
            </a:r>
            <a:r>
              <a:rPr lang="hr-HR" sz="2800" i="1" dirty="0"/>
              <a:t>.</a:t>
            </a:r>
          </a:p>
          <a:p>
            <a:r>
              <a:rPr lang="hr-HR" sz="2800" i="1" dirty="0" err="1"/>
              <a:t>This</a:t>
            </a:r>
            <a:r>
              <a:rPr lang="hr-HR" sz="2800" i="1" dirty="0"/>
              <a:t> </a:t>
            </a:r>
            <a:r>
              <a:rPr lang="hr-HR" sz="2800" i="1" dirty="0" err="1"/>
              <a:t>is</a:t>
            </a:r>
            <a:r>
              <a:rPr lang="hr-HR" sz="2800" i="1" dirty="0"/>
              <a:t> </a:t>
            </a:r>
            <a:r>
              <a:rPr lang="hr-HR" sz="2800" i="1" dirty="0" err="1"/>
              <a:t>my</a:t>
            </a:r>
            <a:r>
              <a:rPr lang="hr-HR" sz="2800" i="1" dirty="0"/>
              <a:t> </a:t>
            </a:r>
            <a:r>
              <a:rPr lang="hr-HR" sz="2800" i="1" dirty="0" err="1"/>
              <a:t>best</a:t>
            </a:r>
            <a:r>
              <a:rPr lang="hr-HR" sz="2800" i="1" dirty="0"/>
              <a:t> </a:t>
            </a:r>
            <a:r>
              <a:rPr lang="hr-HR" sz="2800" i="1" dirty="0" err="1"/>
              <a:t>friend</a:t>
            </a:r>
            <a:r>
              <a:rPr lang="hr-HR" sz="2800" i="1" dirty="0"/>
              <a:t>, </a:t>
            </a:r>
            <a:r>
              <a:rPr lang="hr-HR" sz="2800" i="1" dirty="0" err="1"/>
              <a:t>Nicola</a:t>
            </a:r>
            <a:r>
              <a:rPr lang="hr-HR" sz="2800" i="1" dirty="0"/>
              <a:t>. </a:t>
            </a:r>
            <a:r>
              <a:rPr lang="hr-HR" sz="2800" i="1" dirty="0">
                <a:sym typeface="Wingdings" panose="05000000000000000000" pitchFamily="2" charset="2"/>
              </a:rPr>
              <a:t> </a:t>
            </a:r>
            <a:r>
              <a:rPr lang="hr-HR" sz="2800" i="1" dirty="0" err="1">
                <a:sym typeface="Wingdings" panose="05000000000000000000" pitchFamily="2" charset="2"/>
              </a:rPr>
              <a:t>This</a:t>
            </a:r>
            <a:r>
              <a:rPr lang="hr-HR" sz="2800" i="1" dirty="0">
                <a:sym typeface="Wingdings" panose="05000000000000000000" pitchFamily="2" charset="2"/>
              </a:rPr>
              <a:t> </a:t>
            </a:r>
            <a:r>
              <a:rPr lang="hr-HR" sz="2800" b="1" i="1" dirty="0" err="1">
                <a:solidFill>
                  <a:srgbClr val="FF0000"/>
                </a:solidFill>
                <a:sym typeface="Wingdings" panose="05000000000000000000" pitchFamily="2" charset="2"/>
              </a:rPr>
              <a:t>isn’t</a:t>
            </a:r>
            <a:r>
              <a:rPr lang="hr-HR" sz="2800" i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hr-HR" sz="2800" i="1" dirty="0" err="1">
                <a:sym typeface="Wingdings" panose="05000000000000000000" pitchFamily="2" charset="2"/>
              </a:rPr>
              <a:t>my</a:t>
            </a:r>
            <a:r>
              <a:rPr lang="hr-HR" sz="2800" i="1" dirty="0">
                <a:sym typeface="Wingdings" panose="05000000000000000000" pitchFamily="2" charset="2"/>
              </a:rPr>
              <a:t> </a:t>
            </a:r>
            <a:r>
              <a:rPr lang="hr-HR" sz="2800" i="1" dirty="0" err="1">
                <a:sym typeface="Wingdings" panose="05000000000000000000" pitchFamily="2" charset="2"/>
              </a:rPr>
              <a:t>best</a:t>
            </a:r>
            <a:r>
              <a:rPr lang="hr-HR" sz="2800" i="1" dirty="0">
                <a:sym typeface="Wingdings" panose="05000000000000000000" pitchFamily="2" charset="2"/>
              </a:rPr>
              <a:t> </a:t>
            </a:r>
            <a:r>
              <a:rPr lang="hr-HR" sz="2800" i="1" dirty="0" err="1">
                <a:sym typeface="Wingdings" panose="05000000000000000000" pitchFamily="2" charset="2"/>
              </a:rPr>
              <a:t>friend</a:t>
            </a:r>
            <a:r>
              <a:rPr lang="hr-HR" sz="2800" i="1" dirty="0">
                <a:sym typeface="Wingdings" panose="05000000000000000000" pitchFamily="2" charset="2"/>
              </a:rPr>
              <a:t>, </a:t>
            </a:r>
            <a:r>
              <a:rPr lang="hr-HR" sz="2800" i="1" dirty="0" err="1">
                <a:sym typeface="Wingdings" panose="05000000000000000000" pitchFamily="2" charset="2"/>
              </a:rPr>
              <a:t>Nicola</a:t>
            </a:r>
            <a:endParaRPr lang="hr-HR" sz="2800" i="1" dirty="0">
              <a:sym typeface="Wingdings" panose="05000000000000000000" pitchFamily="2" charset="2"/>
            </a:endParaRPr>
          </a:p>
          <a:p>
            <a:endParaRPr lang="hr-HR" sz="2800" dirty="0">
              <a:sym typeface="Wingdings" panose="05000000000000000000" pitchFamily="2" charset="2"/>
            </a:endParaRPr>
          </a:p>
          <a:p>
            <a:r>
              <a:rPr lang="hr-HR" sz="2800" dirty="0">
                <a:sym typeface="Wingdings" panose="05000000000000000000" pitchFamily="2" charset="2"/>
              </a:rPr>
              <a:t>Play </a:t>
            </a:r>
            <a:r>
              <a:rPr lang="hr-HR" sz="2800" dirty="0" err="1">
                <a:sym typeface="Wingdings" panose="05000000000000000000" pitchFamily="2" charset="2"/>
              </a:rPr>
              <a:t>the</a:t>
            </a:r>
            <a:r>
              <a:rPr lang="hr-HR" sz="2800" dirty="0">
                <a:sym typeface="Wingdings" panose="05000000000000000000" pitchFamily="2" charset="2"/>
              </a:rPr>
              <a:t> game:</a:t>
            </a:r>
          </a:p>
          <a:p>
            <a:r>
              <a:rPr lang="hr-HR" sz="2800" dirty="0">
                <a:sym typeface="Wingdings" panose="05000000000000000000" pitchFamily="2" charset="2"/>
              </a:rPr>
              <a:t> </a:t>
            </a:r>
            <a:r>
              <a:rPr lang="hr-HR" sz="2800" dirty="0">
                <a:sym typeface="Wingdings" panose="05000000000000000000" pitchFamily="2" charset="2"/>
                <a:hlinkClick r:id="rId2"/>
              </a:rPr>
              <a:t>https://play.kahoot.it/v2/?quizId=87aec4f2-8cda-4cf2-9e7f-33636911b18b</a:t>
            </a:r>
            <a:r>
              <a:rPr lang="hr-HR" sz="2800" dirty="0">
                <a:sym typeface="Wingdings" panose="05000000000000000000" pitchFamily="2" charset="2"/>
              </a:rPr>
              <a:t> </a:t>
            </a:r>
            <a:endParaRPr lang="hr-HR" sz="2800" dirty="0"/>
          </a:p>
        </p:txBody>
      </p:sp>
      <p:sp>
        <p:nvSpPr>
          <p:cNvPr id="2" name="Oval 1"/>
          <p:cNvSpPr/>
          <p:nvPr/>
        </p:nvSpPr>
        <p:spPr>
          <a:xfrm>
            <a:off x="1924851" y="2687883"/>
            <a:ext cx="633046" cy="478301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438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069542" cy="68755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89494" y="1330824"/>
            <a:ext cx="6096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r-HR" sz="2400" dirty="0"/>
          </a:p>
          <a:p>
            <a:r>
              <a:rPr lang="hr-HR" sz="2800" b="1" dirty="0" err="1"/>
              <a:t>Look</a:t>
            </a:r>
            <a:r>
              <a:rPr lang="hr-HR" sz="2800" b="1" dirty="0"/>
              <a:t> at </a:t>
            </a:r>
            <a:r>
              <a:rPr lang="hr-HR" sz="2800" b="1" dirty="0" err="1"/>
              <a:t>the</a:t>
            </a:r>
            <a:r>
              <a:rPr lang="hr-HR" sz="2800" b="1" dirty="0"/>
              <a:t> </a:t>
            </a:r>
            <a:r>
              <a:rPr lang="hr-HR" sz="2800" b="1" dirty="0" err="1"/>
              <a:t>pictures</a:t>
            </a:r>
            <a:r>
              <a:rPr lang="hr-HR" sz="2800" b="1" dirty="0"/>
              <a:t>. </a:t>
            </a:r>
            <a:r>
              <a:rPr lang="hr-HR" sz="2800" b="1" dirty="0" err="1"/>
              <a:t>Pick</a:t>
            </a:r>
            <a:r>
              <a:rPr lang="hr-HR" sz="2800" b="1" dirty="0"/>
              <a:t> a </a:t>
            </a:r>
            <a:r>
              <a:rPr lang="hr-HR" sz="2800" b="1" dirty="0" err="1"/>
              <a:t>character</a:t>
            </a:r>
            <a:r>
              <a:rPr lang="hr-HR" sz="2800" b="1" dirty="0"/>
              <a:t> </a:t>
            </a:r>
            <a:r>
              <a:rPr lang="hr-HR" sz="2800" b="1" dirty="0" err="1"/>
              <a:t>from</a:t>
            </a:r>
            <a:r>
              <a:rPr lang="hr-HR" sz="2800" b="1" dirty="0"/>
              <a:t> </a:t>
            </a:r>
            <a:r>
              <a:rPr lang="hr-HR" sz="2800" b="1" dirty="0" err="1"/>
              <a:t>the</a:t>
            </a:r>
            <a:r>
              <a:rPr lang="hr-HR" sz="2800" b="1" dirty="0"/>
              <a:t> </a:t>
            </a:r>
            <a:r>
              <a:rPr lang="hr-HR" sz="2800" b="1" dirty="0" err="1"/>
              <a:t>picture</a:t>
            </a:r>
            <a:r>
              <a:rPr lang="hr-HR" sz="2800" b="1" dirty="0"/>
              <a:t> </a:t>
            </a:r>
            <a:r>
              <a:rPr lang="hr-HR" sz="2800" b="1" dirty="0" err="1"/>
              <a:t>and</a:t>
            </a:r>
            <a:r>
              <a:rPr lang="hr-HR" sz="2800" b="1" dirty="0"/>
              <a:t> </a:t>
            </a:r>
            <a:r>
              <a:rPr lang="hr-HR" sz="2800" b="1" dirty="0" err="1"/>
              <a:t>describe</a:t>
            </a:r>
            <a:r>
              <a:rPr lang="hr-HR" sz="2800" b="1" dirty="0"/>
              <a:t> </a:t>
            </a:r>
            <a:r>
              <a:rPr lang="hr-HR" sz="2800" b="1" dirty="0" err="1"/>
              <a:t>him</a:t>
            </a:r>
            <a:r>
              <a:rPr lang="hr-HR" sz="2800" b="1" dirty="0"/>
              <a:t> </a:t>
            </a:r>
            <a:r>
              <a:rPr lang="hr-HR" sz="2800" b="1" dirty="0" err="1"/>
              <a:t>or</a:t>
            </a:r>
            <a:r>
              <a:rPr lang="hr-HR" sz="2800" b="1" dirty="0"/>
              <a:t> </a:t>
            </a:r>
            <a:r>
              <a:rPr lang="hr-HR" sz="2800" b="1" dirty="0" err="1"/>
              <a:t>her</a:t>
            </a:r>
            <a:r>
              <a:rPr lang="hr-HR" sz="2800" b="1" dirty="0"/>
              <a:t>.</a:t>
            </a:r>
          </a:p>
          <a:p>
            <a:endParaRPr lang="hr-HR" sz="2400" dirty="0"/>
          </a:p>
          <a:p>
            <a:r>
              <a:rPr lang="hr-HR" sz="2800" i="1" dirty="0" err="1"/>
              <a:t>Example</a:t>
            </a:r>
            <a:r>
              <a:rPr lang="hr-HR" sz="2800" i="1" dirty="0"/>
              <a:t>:</a:t>
            </a:r>
            <a:r>
              <a:rPr lang="hr-HR" sz="2800" dirty="0"/>
              <a:t>  </a:t>
            </a:r>
            <a:r>
              <a:rPr lang="hr-HR" sz="2800" b="1" i="1" dirty="0" err="1">
                <a:solidFill>
                  <a:srgbClr val="7030A0"/>
                </a:solidFill>
              </a:rPr>
              <a:t>This</a:t>
            </a:r>
            <a:r>
              <a:rPr lang="hr-HR" sz="2800" b="1" i="1" dirty="0">
                <a:solidFill>
                  <a:srgbClr val="7030A0"/>
                </a:solidFill>
              </a:rPr>
              <a:t> </a:t>
            </a:r>
            <a:r>
              <a:rPr lang="hr-HR" sz="2800" b="1" i="1" dirty="0" err="1">
                <a:solidFill>
                  <a:srgbClr val="7030A0"/>
                </a:solidFill>
              </a:rPr>
              <a:t>man</a:t>
            </a:r>
            <a:r>
              <a:rPr lang="hr-HR" sz="2800" b="1" i="1" dirty="0">
                <a:solidFill>
                  <a:srgbClr val="7030A0"/>
                </a:solidFill>
              </a:rPr>
              <a:t> </a:t>
            </a:r>
            <a:r>
              <a:rPr lang="hr-HR" sz="2800" b="1" i="1" dirty="0" err="1">
                <a:solidFill>
                  <a:srgbClr val="7030A0"/>
                </a:solidFill>
              </a:rPr>
              <a:t>is</a:t>
            </a:r>
            <a:r>
              <a:rPr lang="hr-HR" sz="2800" b="1" i="1" dirty="0">
                <a:solidFill>
                  <a:srgbClr val="7030A0"/>
                </a:solidFill>
              </a:rPr>
              <a:t> </a:t>
            </a:r>
            <a:r>
              <a:rPr lang="hr-HR" sz="2800" b="1" i="1" dirty="0" err="1">
                <a:solidFill>
                  <a:srgbClr val="7030A0"/>
                </a:solidFill>
              </a:rPr>
              <a:t>tall</a:t>
            </a:r>
            <a:r>
              <a:rPr lang="hr-HR" sz="2800" b="1" i="1" dirty="0">
                <a:solidFill>
                  <a:srgbClr val="7030A0"/>
                </a:solidFill>
              </a:rPr>
              <a:t> </a:t>
            </a:r>
            <a:r>
              <a:rPr lang="hr-HR" sz="2800" b="1" i="1" dirty="0" err="1">
                <a:solidFill>
                  <a:srgbClr val="7030A0"/>
                </a:solidFill>
              </a:rPr>
              <a:t>and</a:t>
            </a:r>
            <a:r>
              <a:rPr lang="hr-HR" sz="2800" b="1" i="1" dirty="0">
                <a:solidFill>
                  <a:srgbClr val="7030A0"/>
                </a:solidFill>
              </a:rPr>
              <a:t> </a:t>
            </a:r>
            <a:r>
              <a:rPr lang="hr-HR" sz="2800" b="1" i="1" dirty="0" err="1">
                <a:solidFill>
                  <a:srgbClr val="7030A0"/>
                </a:solidFill>
              </a:rPr>
              <a:t>thin</a:t>
            </a:r>
            <a:r>
              <a:rPr lang="hr-HR" sz="2800" b="1" i="1" dirty="0">
                <a:solidFill>
                  <a:srgbClr val="7030A0"/>
                </a:solidFill>
              </a:rPr>
              <a:t>…</a:t>
            </a:r>
          </a:p>
          <a:p>
            <a:endParaRPr lang="hr-HR" sz="2400" dirty="0"/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78459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82701" y="1135274"/>
            <a:ext cx="11277601" cy="4248443"/>
          </a:xfrm>
          <a:prstGeom prst="rect">
            <a:avLst/>
          </a:prstGeom>
          <a:solidFill>
            <a:schemeClr val="bg1">
              <a:lumMod val="95000"/>
              <a:alpha val="47000"/>
            </a:schemeClr>
          </a:solidFill>
          <a:ln w="44450">
            <a:solidFill>
              <a:srgbClr val="FFC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dirty="0"/>
              <a:t>           </a:t>
            </a:r>
          </a:p>
          <a:p>
            <a:pPr marL="0" indent="0">
              <a:buNone/>
            </a:pPr>
            <a:r>
              <a:rPr lang="hr-HR" dirty="0"/>
              <a:t>	 </a:t>
            </a:r>
            <a:r>
              <a:rPr lang="hr-HR" dirty="0" err="1"/>
              <a:t>tall</a:t>
            </a:r>
            <a:r>
              <a:rPr lang="hr-HR" dirty="0"/>
              <a:t> 		-       					</a:t>
            </a:r>
            <a:r>
              <a:rPr lang="hr-HR" dirty="0" err="1"/>
              <a:t>bald</a:t>
            </a:r>
            <a:r>
              <a:rPr lang="hr-HR" dirty="0"/>
              <a:t>            -</a:t>
            </a:r>
          </a:p>
          <a:p>
            <a:pPr marL="0" indent="0">
              <a:buNone/>
            </a:pPr>
            <a:r>
              <a:rPr lang="hr-HR" dirty="0" err="1"/>
              <a:t>medium-height</a:t>
            </a:r>
            <a:r>
              <a:rPr lang="hr-HR" dirty="0"/>
              <a:t>	-       					blond	         -      	</a:t>
            </a:r>
          </a:p>
          <a:p>
            <a:pPr marL="0" indent="0">
              <a:buNone/>
            </a:pPr>
            <a:r>
              <a:rPr lang="hr-HR" dirty="0"/>
              <a:t>          short  		-       				</a:t>
            </a:r>
            <a:r>
              <a:rPr lang="hr-HR" dirty="0" err="1"/>
              <a:t>shoulder-length</a:t>
            </a:r>
            <a:r>
              <a:rPr lang="hr-HR" dirty="0"/>
              <a:t>   -    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 err="1"/>
              <a:t>plump</a:t>
            </a:r>
            <a:r>
              <a:rPr lang="hr-HR" dirty="0"/>
              <a:t> 	-       					</a:t>
            </a:r>
            <a:r>
              <a:rPr lang="hr-HR" dirty="0" err="1"/>
              <a:t>curly</a:t>
            </a:r>
            <a:r>
              <a:rPr lang="hr-HR" dirty="0"/>
              <a:t>           -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 err="1"/>
              <a:t>thin</a:t>
            </a:r>
            <a:r>
              <a:rPr lang="hr-HR" dirty="0"/>
              <a:t> 		-       					</a:t>
            </a:r>
            <a:r>
              <a:rPr lang="hr-HR" dirty="0" err="1"/>
              <a:t>wavy</a:t>
            </a:r>
            <a:r>
              <a:rPr lang="hr-HR" dirty="0"/>
              <a:t>          -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 err="1"/>
              <a:t>young</a:t>
            </a:r>
            <a:r>
              <a:rPr lang="hr-HR" dirty="0"/>
              <a:t> 	-       					</a:t>
            </a:r>
            <a:r>
              <a:rPr lang="hr-HR" dirty="0" err="1"/>
              <a:t>straight</a:t>
            </a:r>
            <a:r>
              <a:rPr lang="hr-HR" dirty="0"/>
              <a:t>      -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 err="1"/>
              <a:t>old</a:t>
            </a:r>
            <a:r>
              <a:rPr lang="hr-HR" dirty="0"/>
              <a:t>                 -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dirty="0"/>
          </a:p>
          <a:p>
            <a:pPr marL="0" indent="0">
              <a:buFont typeface="Arial" panose="020B0604020202020204" pitchFamily="34" charset="0"/>
              <a:buNone/>
            </a:pPr>
            <a:endParaRPr lang="hr-HR" dirty="0"/>
          </a:p>
          <a:p>
            <a:pPr marL="0" indent="0">
              <a:buFont typeface="Arial" panose="020B0604020202020204" pitchFamily="34" charset="0"/>
              <a:buNone/>
            </a:pPr>
            <a:endParaRPr lang="hr-HR" dirty="0"/>
          </a:p>
          <a:p>
            <a:pPr marL="0" indent="0">
              <a:buFont typeface="Arial" panose="020B0604020202020204" pitchFamily="34" charset="0"/>
              <a:buNone/>
            </a:pPr>
            <a:endParaRPr lang="hr-HR" dirty="0"/>
          </a:p>
          <a:p>
            <a:pPr marL="0" indent="0">
              <a:buFont typeface="Arial" panose="020B0604020202020204" pitchFamily="34" charset="0"/>
              <a:buNone/>
            </a:pPr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3938430" y="1592748"/>
            <a:ext cx="1892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70C0"/>
                </a:solidFill>
              </a:rPr>
              <a:t>visok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4542" y="2139726"/>
            <a:ext cx="2205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70C0"/>
                </a:solidFill>
              </a:rPr>
              <a:t>srednje visine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89448" y="2688001"/>
            <a:ext cx="1892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70C0"/>
                </a:solidFill>
              </a:rPr>
              <a:t>nizak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11145" y="3157229"/>
            <a:ext cx="1892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70C0"/>
                </a:solidFill>
              </a:rPr>
              <a:t>punašan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11144" y="3680449"/>
            <a:ext cx="1892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70C0"/>
                </a:solidFill>
              </a:rPr>
              <a:t>mršav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11142" y="4203669"/>
            <a:ext cx="1892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70C0"/>
                </a:solidFill>
              </a:rPr>
              <a:t>mlad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06082" y="4691249"/>
            <a:ext cx="1892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70C0"/>
                </a:solidFill>
              </a:rPr>
              <a:t>star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68189" y="1589762"/>
            <a:ext cx="1892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70C0"/>
                </a:solidFill>
              </a:rPr>
              <a:t>ćelav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68189" y="2136740"/>
            <a:ext cx="1892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70C0"/>
                </a:solidFill>
              </a:rPr>
              <a:t>plave kose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29036" y="2659960"/>
            <a:ext cx="1892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70C0"/>
                </a:solidFill>
              </a:rPr>
              <a:t>do ramena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07344" y="3139705"/>
            <a:ext cx="1892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70C0"/>
                </a:solidFill>
              </a:rPr>
              <a:t>kovrčav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968189" y="3662773"/>
            <a:ext cx="1892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70C0"/>
                </a:solidFill>
              </a:rPr>
              <a:t>valovit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987767" y="4182368"/>
            <a:ext cx="1892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70C0"/>
                </a:solidFill>
              </a:rPr>
              <a:t>ravan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9660" y="5431233"/>
            <a:ext cx="108204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Let’s</a:t>
            </a:r>
            <a:r>
              <a:rPr lang="hr-HR" sz="2800" dirty="0"/>
              <a:t> </a:t>
            </a:r>
            <a:r>
              <a:rPr lang="hr-HR" sz="2800" dirty="0" err="1"/>
              <a:t>practise</a:t>
            </a:r>
            <a:endParaRPr lang="hr-HR" sz="2800" dirty="0"/>
          </a:p>
          <a:p>
            <a:r>
              <a:rPr lang="hr-HR" sz="2800" dirty="0">
                <a:hlinkClick r:id="rId2"/>
              </a:rPr>
              <a:t>https://wordwall.net/play/4444/156/669?fbclid=IwAR1WkT2FSWMoNX-PLO3sny3st6ea5Q3DZ7GtqWVWoIVKJjTpt5FR5roC6BU</a:t>
            </a:r>
            <a:r>
              <a:rPr lang="hr-HR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01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788" y="279213"/>
            <a:ext cx="10515600" cy="37011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 err="1"/>
              <a:t>YES</a:t>
            </a:r>
            <a:r>
              <a:rPr lang="hr-HR" b="1" dirty="0"/>
              <a:t>/NO </a:t>
            </a:r>
            <a:r>
              <a:rPr lang="hr-HR" b="1" dirty="0" err="1"/>
              <a:t>questions</a:t>
            </a:r>
            <a:endParaRPr lang="hr-HR" b="1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err="1"/>
              <a:t>Look</a:t>
            </a:r>
            <a:r>
              <a:rPr lang="hr-HR" dirty="0"/>
              <a:t> at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examples</a:t>
            </a:r>
            <a:r>
              <a:rPr lang="hr-HR" dirty="0"/>
              <a:t>: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hr-HR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hr-HR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410" y="4522942"/>
            <a:ext cx="7868693" cy="18644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8805" y="1978210"/>
            <a:ext cx="5697416" cy="1661993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solidFill>
              <a:srgbClr val="FF0000">
                <a:alpha val="62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B0F0"/>
                </a:solidFill>
              </a:rPr>
              <a:t>I</a:t>
            </a:r>
            <a:r>
              <a:rPr lang="hr-HR" sz="2800" dirty="0"/>
              <a:t> </a:t>
            </a:r>
            <a:r>
              <a:rPr lang="hr-HR" sz="2800" dirty="0">
                <a:solidFill>
                  <a:srgbClr val="FF0000"/>
                </a:solidFill>
              </a:rPr>
              <a:t>am</a:t>
            </a:r>
            <a:r>
              <a:rPr lang="hr-HR" sz="2800" dirty="0"/>
              <a:t> short. </a:t>
            </a:r>
            <a:r>
              <a:rPr lang="hr-HR" sz="2800" dirty="0">
                <a:sym typeface="Wingdings" panose="05000000000000000000" pitchFamily="2" charset="2"/>
              </a:rPr>
              <a:t>  </a:t>
            </a:r>
            <a:r>
              <a:rPr lang="hr-HR" sz="2800" dirty="0">
                <a:solidFill>
                  <a:srgbClr val="FF0000"/>
                </a:solidFill>
                <a:sym typeface="Wingdings" panose="05000000000000000000" pitchFamily="2" charset="2"/>
              </a:rPr>
              <a:t>Am</a:t>
            </a:r>
            <a:r>
              <a:rPr lang="hr-HR" sz="2800" dirty="0">
                <a:sym typeface="Wingdings" panose="05000000000000000000" pitchFamily="2" charset="2"/>
              </a:rPr>
              <a:t> </a:t>
            </a:r>
            <a:r>
              <a:rPr lang="hr-HR" sz="2800" dirty="0">
                <a:solidFill>
                  <a:srgbClr val="00B0F0"/>
                </a:solidFill>
                <a:sym typeface="Wingdings" panose="05000000000000000000" pitchFamily="2" charset="2"/>
              </a:rPr>
              <a:t>I</a:t>
            </a:r>
            <a:r>
              <a:rPr lang="hr-HR" sz="2800" dirty="0">
                <a:sym typeface="Wingdings" panose="05000000000000000000" pitchFamily="2" charset="2"/>
              </a:rPr>
              <a:t> short?</a:t>
            </a:r>
          </a:p>
          <a:p>
            <a:r>
              <a:rPr lang="hr-HR" sz="2800" dirty="0">
                <a:solidFill>
                  <a:srgbClr val="00B0F0"/>
                </a:solidFill>
                <a:sym typeface="Wingdings" panose="05000000000000000000" pitchFamily="2" charset="2"/>
              </a:rPr>
              <a:t>He</a:t>
            </a:r>
            <a:r>
              <a:rPr lang="hr-HR" sz="2800" dirty="0">
                <a:sym typeface="Wingdings" panose="05000000000000000000" pitchFamily="2" charset="2"/>
              </a:rPr>
              <a:t> </a:t>
            </a:r>
            <a:r>
              <a:rPr lang="hr-HR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is</a:t>
            </a:r>
            <a:r>
              <a:rPr lang="hr-HR" sz="2800" dirty="0">
                <a:sym typeface="Wingdings" panose="05000000000000000000" pitchFamily="2" charset="2"/>
              </a:rPr>
              <a:t> </a:t>
            </a:r>
            <a:r>
              <a:rPr lang="hr-HR" sz="2800" dirty="0" err="1">
                <a:sym typeface="Wingdings" panose="05000000000000000000" pitchFamily="2" charset="2"/>
              </a:rPr>
              <a:t>old</a:t>
            </a:r>
            <a:r>
              <a:rPr lang="hr-HR" sz="2800" dirty="0">
                <a:sym typeface="Wingdings" panose="05000000000000000000" pitchFamily="2" charset="2"/>
              </a:rPr>
              <a:t>.  </a:t>
            </a:r>
            <a:r>
              <a:rPr lang="hr-HR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Is</a:t>
            </a:r>
            <a:r>
              <a:rPr lang="hr-HR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hr-HR" sz="2800" dirty="0">
                <a:solidFill>
                  <a:srgbClr val="00B0F0"/>
                </a:solidFill>
                <a:sym typeface="Wingdings" panose="05000000000000000000" pitchFamily="2" charset="2"/>
              </a:rPr>
              <a:t>he</a:t>
            </a:r>
            <a:r>
              <a:rPr lang="hr-HR" sz="2800" dirty="0">
                <a:sym typeface="Wingdings" panose="05000000000000000000" pitchFamily="2" charset="2"/>
              </a:rPr>
              <a:t> </a:t>
            </a:r>
            <a:r>
              <a:rPr lang="hr-HR" sz="2800" dirty="0" err="1">
                <a:sym typeface="Wingdings" panose="05000000000000000000" pitchFamily="2" charset="2"/>
              </a:rPr>
              <a:t>old</a:t>
            </a:r>
            <a:r>
              <a:rPr lang="hr-HR" sz="2800" dirty="0">
                <a:sym typeface="Wingdings" panose="05000000000000000000" pitchFamily="2" charset="2"/>
              </a:rPr>
              <a:t>?</a:t>
            </a:r>
          </a:p>
          <a:p>
            <a:r>
              <a:rPr lang="hr-HR" sz="2800" dirty="0" err="1">
                <a:solidFill>
                  <a:srgbClr val="00B0F0"/>
                </a:solidFill>
                <a:sym typeface="Wingdings" panose="05000000000000000000" pitchFamily="2" charset="2"/>
              </a:rPr>
              <a:t>They</a:t>
            </a:r>
            <a:r>
              <a:rPr lang="hr-HR" sz="2800" dirty="0">
                <a:solidFill>
                  <a:srgbClr val="00B0F0"/>
                </a:solidFill>
                <a:sym typeface="Wingdings" panose="05000000000000000000" pitchFamily="2" charset="2"/>
              </a:rPr>
              <a:t> </a:t>
            </a:r>
            <a:r>
              <a:rPr lang="hr-HR" sz="2800" dirty="0">
                <a:solidFill>
                  <a:srgbClr val="FF0000"/>
                </a:solidFill>
                <a:sym typeface="Wingdings" panose="05000000000000000000" pitchFamily="2" charset="2"/>
              </a:rPr>
              <a:t>are</a:t>
            </a:r>
            <a:r>
              <a:rPr lang="hr-HR" sz="2800" dirty="0">
                <a:sym typeface="Wingdings" panose="05000000000000000000" pitchFamily="2" charset="2"/>
              </a:rPr>
              <a:t> </a:t>
            </a:r>
            <a:r>
              <a:rPr lang="hr-HR" sz="2800" dirty="0" err="1">
                <a:sym typeface="Wingdings" panose="05000000000000000000" pitchFamily="2" charset="2"/>
              </a:rPr>
              <a:t>funny</a:t>
            </a:r>
            <a:r>
              <a:rPr lang="hr-HR" sz="2800" dirty="0">
                <a:sym typeface="Wingdings" panose="05000000000000000000" pitchFamily="2" charset="2"/>
              </a:rPr>
              <a:t>.  </a:t>
            </a:r>
            <a:r>
              <a:rPr lang="hr-HR" sz="2800" dirty="0">
                <a:solidFill>
                  <a:srgbClr val="FF0000"/>
                </a:solidFill>
                <a:sym typeface="Wingdings" panose="05000000000000000000" pitchFamily="2" charset="2"/>
              </a:rPr>
              <a:t>Are</a:t>
            </a:r>
            <a:r>
              <a:rPr lang="hr-HR" sz="2800" dirty="0">
                <a:sym typeface="Wingdings" panose="05000000000000000000" pitchFamily="2" charset="2"/>
              </a:rPr>
              <a:t> </a:t>
            </a:r>
            <a:r>
              <a:rPr lang="hr-HR" sz="2800" dirty="0" err="1">
                <a:solidFill>
                  <a:srgbClr val="00B0F0"/>
                </a:solidFill>
                <a:sym typeface="Wingdings" panose="05000000000000000000" pitchFamily="2" charset="2"/>
              </a:rPr>
              <a:t>they</a:t>
            </a:r>
            <a:r>
              <a:rPr lang="hr-HR" sz="2800" dirty="0">
                <a:solidFill>
                  <a:srgbClr val="00B0F0"/>
                </a:solidFill>
                <a:sym typeface="Wingdings" panose="05000000000000000000" pitchFamily="2" charset="2"/>
              </a:rPr>
              <a:t> </a:t>
            </a:r>
            <a:r>
              <a:rPr lang="hr-HR" sz="2800" dirty="0" err="1">
                <a:sym typeface="Wingdings" panose="05000000000000000000" pitchFamily="2" charset="2"/>
              </a:rPr>
              <a:t>funny</a:t>
            </a:r>
            <a:r>
              <a:rPr lang="hr-HR" sz="2800" dirty="0">
                <a:sym typeface="Wingdings" panose="05000000000000000000" pitchFamily="2" charset="2"/>
              </a:rPr>
              <a:t>?</a:t>
            </a:r>
            <a:endParaRPr lang="hr-HR" dirty="0">
              <a:sym typeface="Wingdings" panose="05000000000000000000" pitchFamily="2" charset="2"/>
            </a:endParaRPr>
          </a:p>
          <a:p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434788" y="3864973"/>
            <a:ext cx="1055594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70C0"/>
                </a:solidFill>
              </a:rPr>
              <a:t>Kad postavljamo pitanje mijenjamo položaj riječi u rečenici!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4886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480918"/>
            <a:ext cx="10780059" cy="57450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 err="1"/>
              <a:t>Let’s</a:t>
            </a:r>
            <a:r>
              <a:rPr lang="hr-HR" b="1" dirty="0"/>
              <a:t> </a:t>
            </a:r>
            <a:r>
              <a:rPr lang="hr-HR" b="1" dirty="0" err="1"/>
              <a:t>practice</a:t>
            </a:r>
            <a:r>
              <a:rPr lang="hr-HR" b="1" dirty="0"/>
              <a:t>!</a:t>
            </a:r>
          </a:p>
          <a:p>
            <a:pPr marL="0" indent="0">
              <a:buNone/>
            </a:pPr>
            <a:r>
              <a:rPr lang="hr-HR" u="sng" dirty="0">
                <a:hlinkClick r:id="rId2"/>
              </a:rPr>
              <a:t>https://</a:t>
            </a:r>
            <a:r>
              <a:rPr lang="hr-HR" dirty="0">
                <a:hlinkClick r:id="rId2"/>
              </a:rPr>
              <a:t>www.bookwidgets.com/play/4BFBS4W?teacher_id=6569556414824448</a:t>
            </a:r>
            <a:r>
              <a:rPr lang="hr-HR" dirty="0"/>
              <a:t> </a:t>
            </a:r>
          </a:p>
          <a:p>
            <a:pPr marL="0" indent="0">
              <a:buNone/>
            </a:pPr>
            <a:r>
              <a:rPr lang="hr-HR" dirty="0">
                <a:hlinkClick r:id="rId3"/>
              </a:rPr>
              <a:t>https://learningapps.org/watch?v=pdesznmx320</a:t>
            </a:r>
            <a:r>
              <a:rPr lang="hr-HR" dirty="0"/>
              <a:t> </a:t>
            </a:r>
            <a:endParaRPr lang="hr-HR" i="1" dirty="0"/>
          </a:p>
          <a:p>
            <a:pPr marL="0" indent="0">
              <a:buNone/>
            </a:pPr>
            <a:br>
              <a:rPr lang="hr-HR" dirty="0"/>
            </a:br>
            <a:r>
              <a:rPr lang="hr-HR" dirty="0"/>
              <a:t> </a:t>
            </a:r>
            <a:r>
              <a:rPr lang="hr-HR" dirty="0">
                <a:hlinkClick r:id="rId4"/>
              </a:rPr>
              <a:t>https://www.e-sfera.hr/dodatni-digitalni-sadrzaji/0cf8032a-c871-4fcd-bb0c-6c9915185ff1/</a:t>
            </a:r>
            <a:endParaRPr lang="hr-HR" i="1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7036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F2F59-2185-B0CE-9EDE-72577BDFE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159AA9-9074-64EE-E628-B0B7772719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962" t="16845" r="35107" b="8930"/>
          <a:stretch/>
        </p:blipFill>
        <p:spPr>
          <a:xfrm>
            <a:off x="208980" y="152429"/>
            <a:ext cx="4697834" cy="6553140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2D2682AE-E219-ED83-5D83-BF35957B5D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15" t="24302" r="43400" b="57739"/>
          <a:stretch/>
        </p:blipFill>
        <p:spPr>
          <a:xfrm>
            <a:off x="3993833" y="1415469"/>
            <a:ext cx="7918184" cy="3867019"/>
          </a:xfrm>
          <a:prstGeom prst="rect">
            <a:avLst/>
          </a:prstGeom>
          <a:ln w="88900">
            <a:solidFill>
              <a:srgbClr val="C00000"/>
            </a:solidFill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83F6118-BED4-6A47-8406-DA5D592B2FB0}"/>
              </a:ext>
            </a:extLst>
          </p:cNvPr>
          <p:cNvSpPr/>
          <p:nvPr/>
        </p:nvSpPr>
        <p:spPr>
          <a:xfrm>
            <a:off x="9430551" y="2711544"/>
            <a:ext cx="633046" cy="478301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08D90CD-C250-EA7B-B7A8-336992668882}"/>
              </a:ext>
            </a:extLst>
          </p:cNvPr>
          <p:cNvSpPr/>
          <p:nvPr/>
        </p:nvSpPr>
        <p:spPr>
          <a:xfrm>
            <a:off x="6430861" y="3189845"/>
            <a:ext cx="633046" cy="478301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225BC59-2B86-70A5-6AC9-C3949BDFE29B}"/>
              </a:ext>
            </a:extLst>
          </p:cNvPr>
          <p:cNvSpPr/>
          <p:nvPr/>
        </p:nvSpPr>
        <p:spPr>
          <a:xfrm>
            <a:off x="8320705" y="3593997"/>
            <a:ext cx="633046" cy="478301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6271859-9673-A2BA-4B22-D0E703B4E9C2}"/>
              </a:ext>
            </a:extLst>
          </p:cNvPr>
          <p:cNvSpPr/>
          <p:nvPr/>
        </p:nvSpPr>
        <p:spPr>
          <a:xfrm>
            <a:off x="7432627" y="3958978"/>
            <a:ext cx="633046" cy="478301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0D0157F-9EAF-8DB3-05B4-CF4CCAD8F56E}"/>
              </a:ext>
            </a:extLst>
          </p:cNvPr>
          <p:cNvSpPr/>
          <p:nvPr/>
        </p:nvSpPr>
        <p:spPr>
          <a:xfrm>
            <a:off x="7244255" y="4530525"/>
            <a:ext cx="633046" cy="478301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40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6AE53-2066-2A70-F67F-E704D9222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30CFB38-7AE3-0F69-3ECF-064ADEBFE3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962" t="16845" r="35107" b="8930"/>
          <a:stretch/>
        </p:blipFill>
        <p:spPr>
          <a:xfrm>
            <a:off x="431024" y="215900"/>
            <a:ext cx="4420194" cy="6165850"/>
          </a:xfr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ECFC9D-021F-D09B-F7B6-A665169CDD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962" t="41689" r="35107" b="35149"/>
          <a:stretch/>
        </p:blipFill>
        <p:spPr>
          <a:xfrm>
            <a:off x="1339136" y="974725"/>
            <a:ext cx="10678488" cy="4648200"/>
          </a:xfrm>
          <a:ln w="88900">
            <a:solidFill>
              <a:srgbClr val="C0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132B6E-E482-1582-2FA7-E7588DC3FA66}"/>
              </a:ext>
            </a:extLst>
          </p:cNvPr>
          <p:cNvSpPr txBox="1"/>
          <p:nvPr/>
        </p:nvSpPr>
        <p:spPr>
          <a:xfrm>
            <a:off x="3067050" y="4895850"/>
            <a:ext cx="314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rgbClr val="FF0000"/>
                </a:solidFill>
              </a:rPr>
              <a:t>c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230D68-A687-777E-F650-6A669E108C16}"/>
              </a:ext>
            </a:extLst>
          </p:cNvPr>
          <p:cNvSpPr txBox="1"/>
          <p:nvPr/>
        </p:nvSpPr>
        <p:spPr>
          <a:xfrm>
            <a:off x="5246184" y="4936262"/>
            <a:ext cx="314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rgbClr val="FF0000"/>
                </a:solidFill>
              </a:rPr>
              <a:t>a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3D5B3B-3ABA-A0FE-F614-CB00B21DF404}"/>
              </a:ext>
            </a:extLst>
          </p:cNvPr>
          <p:cNvSpPr txBox="1"/>
          <p:nvPr/>
        </p:nvSpPr>
        <p:spPr>
          <a:xfrm>
            <a:off x="7836403" y="4908262"/>
            <a:ext cx="314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rgbClr val="FF0000"/>
                </a:solidFill>
              </a:rPr>
              <a:t>d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9B7D82-BB73-D53E-BED8-5DC3170262D2}"/>
              </a:ext>
            </a:extLst>
          </p:cNvPr>
          <p:cNvSpPr txBox="1"/>
          <p:nvPr/>
        </p:nvSpPr>
        <p:spPr>
          <a:xfrm>
            <a:off x="10020300" y="4895849"/>
            <a:ext cx="314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rgbClr val="FF0000"/>
                </a:solidFill>
              </a:rPr>
              <a:t>b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829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37E76-0D19-1D37-3FEE-3C5F035B8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22016BBB-7A54-8FB1-B714-26F461B04A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962" t="16845" r="35107" b="8930"/>
          <a:stretch/>
        </p:blipFill>
        <p:spPr>
          <a:xfrm>
            <a:off x="168064" y="214341"/>
            <a:ext cx="4697834" cy="6553140"/>
          </a:xfr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00E50F-0121-1688-9437-F102C3A6C6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0000" t="67713" r="27713" b="10617"/>
          <a:stretch/>
        </p:blipFill>
        <p:spPr>
          <a:xfrm>
            <a:off x="2655560" y="1386252"/>
            <a:ext cx="8993869" cy="4919298"/>
          </a:xfrm>
          <a:ln w="88900">
            <a:solidFill>
              <a:srgbClr val="C00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423A92-9FD0-22C0-4ADE-9E3484488703}"/>
              </a:ext>
            </a:extLst>
          </p:cNvPr>
          <p:cNvSpPr txBox="1"/>
          <p:nvPr/>
        </p:nvSpPr>
        <p:spPr>
          <a:xfrm>
            <a:off x="4448175" y="2795588"/>
            <a:ext cx="587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i="1" dirty="0">
                <a:solidFill>
                  <a:srgbClr val="FF0000"/>
                </a:solidFill>
              </a:rPr>
              <a:t>am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3678AF-3A29-16D6-0295-DFA1D076EDAF}"/>
              </a:ext>
            </a:extLst>
          </p:cNvPr>
          <p:cNvSpPr txBox="1"/>
          <p:nvPr/>
        </p:nvSpPr>
        <p:spPr>
          <a:xfrm>
            <a:off x="8572500" y="2805113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i="1" dirty="0" err="1">
                <a:solidFill>
                  <a:srgbClr val="FF0000"/>
                </a:solidFill>
              </a:rPr>
              <a:t>is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D79003-9A72-8BD4-9C0E-D3D28005EF28}"/>
              </a:ext>
            </a:extLst>
          </p:cNvPr>
          <p:cNvSpPr txBox="1"/>
          <p:nvPr/>
        </p:nvSpPr>
        <p:spPr>
          <a:xfrm>
            <a:off x="7374358" y="3384236"/>
            <a:ext cx="596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i="1" dirty="0">
                <a:solidFill>
                  <a:srgbClr val="FF0000"/>
                </a:solidFill>
              </a:rPr>
              <a:t>are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66C94C-BB19-7CE2-2F1D-E11F5C48717F}"/>
              </a:ext>
            </a:extLst>
          </p:cNvPr>
          <p:cNvSpPr txBox="1"/>
          <p:nvPr/>
        </p:nvSpPr>
        <p:spPr>
          <a:xfrm>
            <a:off x="6964783" y="3929063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i="1" dirty="0" err="1">
                <a:solidFill>
                  <a:srgbClr val="FF0000"/>
                </a:solidFill>
              </a:rPr>
              <a:t>is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2BD881-182F-551D-7522-69390FA1BC47}"/>
              </a:ext>
            </a:extLst>
          </p:cNvPr>
          <p:cNvSpPr txBox="1"/>
          <p:nvPr/>
        </p:nvSpPr>
        <p:spPr>
          <a:xfrm>
            <a:off x="5035195" y="4550569"/>
            <a:ext cx="596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i="1" dirty="0">
                <a:solidFill>
                  <a:srgbClr val="FF0000"/>
                </a:solidFill>
              </a:rPr>
              <a:t>are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FE1EA3-67AA-36F3-7956-1262B937B36C}"/>
              </a:ext>
            </a:extLst>
          </p:cNvPr>
          <p:cNvSpPr txBox="1"/>
          <p:nvPr/>
        </p:nvSpPr>
        <p:spPr>
          <a:xfrm>
            <a:off x="6490599" y="5100638"/>
            <a:ext cx="596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i="1" dirty="0">
                <a:solidFill>
                  <a:srgbClr val="FF0000"/>
                </a:solidFill>
              </a:rPr>
              <a:t>are</a:t>
            </a:r>
            <a:endParaRPr lang="en-GB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21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CA92C-C27F-594B-AF61-D9CF12D19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FFF3A3-3BBC-AAA4-2E70-5A02F89E38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769" t="24313" r="53939" b="54591"/>
          <a:stretch/>
        </p:blipFill>
        <p:spPr>
          <a:xfrm>
            <a:off x="1531409" y="848558"/>
            <a:ext cx="9898591" cy="4010025"/>
          </a:xfrm>
          <a:prstGeom prst="rect">
            <a:avLst/>
          </a:prstGeom>
          <a:ln w="88900">
            <a:solidFill>
              <a:srgbClr val="C0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57CA0C-B63A-9D6E-701E-15EFE1C296C6}"/>
              </a:ext>
            </a:extLst>
          </p:cNvPr>
          <p:cNvSpPr txBox="1"/>
          <p:nvPr/>
        </p:nvSpPr>
        <p:spPr>
          <a:xfrm>
            <a:off x="2933699" y="2648303"/>
            <a:ext cx="3445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i="1" dirty="0">
                <a:solidFill>
                  <a:srgbClr val="FF0000"/>
                </a:solidFill>
              </a:rPr>
              <a:t>My  </a:t>
            </a:r>
            <a:r>
              <a:rPr lang="hr-HR" sz="2400" i="1" dirty="0" err="1">
                <a:solidFill>
                  <a:srgbClr val="FF0000"/>
                </a:solidFill>
              </a:rPr>
              <a:t>dad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isn’t</a:t>
            </a:r>
            <a:r>
              <a:rPr lang="hr-HR" sz="2400" i="1" dirty="0">
                <a:solidFill>
                  <a:srgbClr val="FF0000"/>
                </a:solidFill>
              </a:rPr>
              <a:t> 40 </a:t>
            </a:r>
            <a:r>
              <a:rPr lang="hr-HR" sz="2400" i="1" dirty="0" err="1">
                <a:solidFill>
                  <a:srgbClr val="FF0000"/>
                </a:solidFill>
              </a:rPr>
              <a:t>years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old</a:t>
            </a:r>
            <a:r>
              <a:rPr lang="hr-HR" sz="2400" i="1" dirty="0">
                <a:solidFill>
                  <a:srgbClr val="FF0000"/>
                </a:solidFill>
              </a:rPr>
              <a:t>.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72310D-B085-9EB4-B2E3-7748732D3EDD}"/>
              </a:ext>
            </a:extLst>
          </p:cNvPr>
          <p:cNvSpPr txBox="1"/>
          <p:nvPr/>
        </p:nvSpPr>
        <p:spPr>
          <a:xfrm>
            <a:off x="2933699" y="3467100"/>
            <a:ext cx="4815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i="1" dirty="0">
                <a:solidFill>
                  <a:srgbClr val="FF0000"/>
                </a:solidFill>
              </a:rPr>
              <a:t>My  </a:t>
            </a:r>
            <a:r>
              <a:rPr lang="hr-HR" sz="2400" i="1" dirty="0" err="1">
                <a:solidFill>
                  <a:srgbClr val="FF0000"/>
                </a:solidFill>
              </a:rPr>
              <a:t>parents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aren’t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in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the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living</a:t>
            </a:r>
            <a:r>
              <a:rPr lang="hr-HR" sz="2400" i="1" dirty="0">
                <a:solidFill>
                  <a:srgbClr val="FF0000"/>
                </a:solidFill>
              </a:rPr>
              <a:t> room.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145581-AC8B-2B84-4B4D-84A6A29BFDA1}"/>
              </a:ext>
            </a:extLst>
          </p:cNvPr>
          <p:cNvSpPr txBox="1"/>
          <p:nvPr/>
        </p:nvSpPr>
        <p:spPr>
          <a:xfrm>
            <a:off x="2857499" y="4181365"/>
            <a:ext cx="2097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i="1" dirty="0">
                <a:solidFill>
                  <a:srgbClr val="FF0000"/>
                </a:solidFill>
              </a:rPr>
              <a:t>I am </a:t>
            </a:r>
            <a:r>
              <a:rPr lang="hr-HR" sz="2400" i="1" dirty="0" err="1">
                <a:solidFill>
                  <a:srgbClr val="FF0000"/>
                </a:solidFill>
              </a:rPr>
              <a:t>not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bored</a:t>
            </a:r>
            <a:r>
              <a:rPr lang="hr-HR" sz="2400" i="1" dirty="0">
                <a:solidFill>
                  <a:srgbClr val="FF0000"/>
                </a:solidFill>
              </a:rPr>
              <a:t>.</a:t>
            </a:r>
            <a:endParaRPr lang="en-GB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49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9589" y="1492624"/>
            <a:ext cx="1005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err="1"/>
              <a:t>Present</a:t>
            </a:r>
            <a:r>
              <a:rPr lang="hr-HR" sz="3200" dirty="0"/>
              <a:t> </a:t>
            </a:r>
            <a:r>
              <a:rPr lang="hr-HR" sz="3200" dirty="0" err="1"/>
              <a:t>the</a:t>
            </a:r>
            <a:r>
              <a:rPr lang="hr-HR" sz="3200" dirty="0"/>
              <a:t> </a:t>
            </a:r>
            <a:r>
              <a:rPr lang="hr-HR" sz="3200" dirty="0" err="1"/>
              <a:t>family</a:t>
            </a:r>
            <a:r>
              <a:rPr lang="hr-HR" sz="3200" dirty="0"/>
              <a:t> </a:t>
            </a:r>
            <a:r>
              <a:rPr lang="hr-HR" sz="3200" dirty="0" err="1"/>
              <a:t>tree</a:t>
            </a:r>
            <a:r>
              <a:rPr lang="hr-HR" sz="3200" dirty="0"/>
              <a:t> </a:t>
            </a:r>
            <a:r>
              <a:rPr lang="hr-HR" sz="3200" dirty="0" err="1"/>
              <a:t>of</a:t>
            </a:r>
            <a:r>
              <a:rPr lang="hr-HR" sz="3200" dirty="0"/>
              <a:t> </a:t>
            </a:r>
            <a:r>
              <a:rPr lang="hr-HR" sz="3200" dirty="0" err="1"/>
              <a:t>your</a:t>
            </a:r>
            <a:r>
              <a:rPr lang="hr-HR" sz="3200" dirty="0"/>
              <a:t> </a:t>
            </a:r>
            <a:r>
              <a:rPr lang="hr-HR" sz="3200" dirty="0" err="1"/>
              <a:t>new</a:t>
            </a:r>
            <a:r>
              <a:rPr lang="hr-HR" sz="3200" dirty="0"/>
              <a:t> </a:t>
            </a:r>
            <a:r>
              <a:rPr lang="hr-HR" sz="3200" dirty="0" err="1"/>
              <a:t>identity</a:t>
            </a:r>
            <a:r>
              <a:rPr lang="hr-HR" sz="3200" dirty="0"/>
              <a:t>. </a:t>
            </a:r>
          </a:p>
          <a:p>
            <a:endParaRPr lang="hr-HR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27083">
            <a:off x="7839156" y="3286203"/>
            <a:ext cx="319087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30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9D28CAF-4F95-7CB7-3282-25607D02ED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89" t="43751" r="36698" b="31667"/>
          <a:stretch/>
        </p:blipFill>
        <p:spPr>
          <a:xfrm>
            <a:off x="819150" y="1104681"/>
            <a:ext cx="10128621" cy="4929188"/>
          </a:xfrm>
          <a:prstGeom prst="rect">
            <a:avLst/>
          </a:prstGeom>
          <a:ln w="88900">
            <a:solidFill>
              <a:srgbClr val="C0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618F47-D398-0A69-E5E0-A43D421954E0}"/>
              </a:ext>
            </a:extLst>
          </p:cNvPr>
          <p:cNvSpPr txBox="1"/>
          <p:nvPr/>
        </p:nvSpPr>
        <p:spPr>
          <a:xfrm>
            <a:off x="6505575" y="2505075"/>
            <a:ext cx="1662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i="1" dirty="0">
                <a:solidFill>
                  <a:srgbClr val="FF0000"/>
                </a:solidFill>
              </a:rPr>
              <a:t>Are </a:t>
            </a:r>
            <a:r>
              <a:rPr lang="hr-HR" sz="2400" i="1" dirty="0" err="1">
                <a:solidFill>
                  <a:srgbClr val="FF0000"/>
                </a:solidFill>
              </a:rPr>
              <a:t>you</a:t>
            </a:r>
            <a:r>
              <a:rPr lang="hr-HR" sz="2400" i="1" dirty="0">
                <a:solidFill>
                  <a:srgbClr val="FF0000"/>
                </a:solidFill>
              </a:rPr>
              <a:t> 11?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C04D67-F45E-9BB4-02FE-33222679428B}"/>
              </a:ext>
            </a:extLst>
          </p:cNvPr>
          <p:cNvSpPr txBox="1"/>
          <p:nvPr/>
        </p:nvSpPr>
        <p:spPr>
          <a:xfrm>
            <a:off x="4752975" y="3198167"/>
            <a:ext cx="1439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i="1" dirty="0">
                <a:solidFill>
                  <a:srgbClr val="FF0000"/>
                </a:solidFill>
              </a:rPr>
              <a:t>Am I late?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C59FFE-305D-493D-25A0-4EE32DB84BBF}"/>
              </a:ext>
            </a:extLst>
          </p:cNvPr>
          <p:cNvSpPr txBox="1"/>
          <p:nvPr/>
        </p:nvSpPr>
        <p:spPr>
          <a:xfrm>
            <a:off x="6238875" y="4102745"/>
            <a:ext cx="2952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i="1" dirty="0" err="1">
                <a:solidFill>
                  <a:srgbClr val="FF0000"/>
                </a:solidFill>
              </a:rPr>
              <a:t>Is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the</a:t>
            </a:r>
            <a:r>
              <a:rPr lang="hr-HR" sz="2400" i="1" dirty="0">
                <a:solidFill>
                  <a:srgbClr val="FF0000"/>
                </a:solidFill>
              </a:rPr>
              <a:t> film </a:t>
            </a:r>
            <a:r>
              <a:rPr lang="hr-HR" sz="2400" i="1" dirty="0" err="1">
                <a:solidFill>
                  <a:srgbClr val="FF0000"/>
                </a:solidFill>
              </a:rPr>
              <a:t>interesting</a:t>
            </a:r>
            <a:r>
              <a:rPr lang="hr-HR" sz="2400" i="1" dirty="0">
                <a:solidFill>
                  <a:srgbClr val="FF0000"/>
                </a:solidFill>
              </a:rPr>
              <a:t>?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371B44-576F-531B-D906-06183D385EAB}"/>
              </a:ext>
            </a:extLst>
          </p:cNvPr>
          <p:cNvSpPr txBox="1"/>
          <p:nvPr/>
        </p:nvSpPr>
        <p:spPr>
          <a:xfrm>
            <a:off x="5781327" y="5002857"/>
            <a:ext cx="2214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i="1" dirty="0" err="1">
                <a:solidFill>
                  <a:srgbClr val="FF0000"/>
                </a:solidFill>
              </a:rPr>
              <a:t>Is</a:t>
            </a:r>
            <a:r>
              <a:rPr lang="hr-HR" sz="2400" i="1" dirty="0">
                <a:solidFill>
                  <a:srgbClr val="FF0000"/>
                </a:solidFill>
              </a:rPr>
              <a:t> Lucy </a:t>
            </a:r>
            <a:r>
              <a:rPr lang="hr-HR" sz="2400" i="1" dirty="0" err="1">
                <a:solidFill>
                  <a:srgbClr val="FF0000"/>
                </a:solidFill>
              </a:rPr>
              <a:t>very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tall</a:t>
            </a:r>
            <a:r>
              <a:rPr lang="hr-HR" sz="2400" i="1" dirty="0">
                <a:solidFill>
                  <a:srgbClr val="FF0000"/>
                </a:solidFill>
              </a:rPr>
              <a:t>?</a:t>
            </a:r>
            <a:endParaRPr lang="en-GB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26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51851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76365" y="1653936"/>
            <a:ext cx="5822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Who </a:t>
            </a:r>
            <a:r>
              <a:rPr lang="hr-HR" sz="2800" dirty="0" err="1"/>
              <a:t>is</a:t>
            </a:r>
            <a:r>
              <a:rPr lang="hr-HR" sz="2800" dirty="0"/>
              <a:t> </a:t>
            </a:r>
            <a:r>
              <a:rPr lang="hr-HR" sz="2800" dirty="0" err="1"/>
              <a:t>in</a:t>
            </a:r>
            <a:r>
              <a:rPr lang="hr-HR" sz="2800" dirty="0"/>
              <a:t> </a:t>
            </a:r>
            <a:r>
              <a:rPr lang="hr-HR" sz="2800" dirty="0" err="1"/>
              <a:t>Tia’s</a:t>
            </a:r>
            <a:r>
              <a:rPr lang="hr-HR" sz="2800" dirty="0"/>
              <a:t> </a:t>
            </a:r>
            <a:r>
              <a:rPr lang="hr-HR" sz="2800" dirty="0" err="1"/>
              <a:t>family</a:t>
            </a:r>
            <a:r>
              <a:rPr lang="hr-HR" sz="2800" dirty="0"/>
              <a:t>? </a:t>
            </a:r>
          </a:p>
          <a:p>
            <a:r>
              <a:rPr lang="hr-HR" sz="2800" dirty="0"/>
              <a:t>How </a:t>
            </a:r>
            <a:r>
              <a:rPr lang="hr-HR" sz="2800" dirty="0" err="1"/>
              <a:t>many</a:t>
            </a:r>
            <a:r>
              <a:rPr lang="hr-HR" sz="2800" dirty="0"/>
              <a:t> </a:t>
            </a:r>
            <a:r>
              <a:rPr lang="hr-HR" sz="2800" dirty="0" err="1"/>
              <a:t>names</a:t>
            </a:r>
            <a:r>
              <a:rPr lang="hr-HR" sz="2800" dirty="0"/>
              <a:t> </a:t>
            </a:r>
            <a:r>
              <a:rPr lang="hr-HR" sz="2800" dirty="0" err="1"/>
              <a:t>can</a:t>
            </a:r>
            <a:r>
              <a:rPr lang="hr-HR" sz="2800" dirty="0"/>
              <a:t>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remember</a:t>
            </a:r>
            <a:r>
              <a:rPr lang="hr-HR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7076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73" y="392766"/>
            <a:ext cx="5747497" cy="62728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42529" y="3276423"/>
            <a:ext cx="6118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/>
              <a:t>Listen</a:t>
            </a:r>
            <a:r>
              <a:rPr lang="hr-HR" sz="2800" b="1" dirty="0"/>
              <a:t> </a:t>
            </a:r>
            <a:r>
              <a:rPr lang="hr-HR" sz="2800" b="1" dirty="0" err="1"/>
              <a:t>and</a:t>
            </a:r>
            <a:r>
              <a:rPr lang="hr-HR" sz="2800" b="1" dirty="0"/>
              <a:t> </a:t>
            </a:r>
            <a:r>
              <a:rPr lang="hr-HR" sz="2800" b="1" dirty="0" err="1"/>
              <a:t>number</a:t>
            </a:r>
            <a:r>
              <a:rPr lang="hr-HR" sz="2800" b="1" dirty="0"/>
              <a:t> </a:t>
            </a:r>
            <a:r>
              <a:rPr lang="hr-HR" sz="2800" b="1" dirty="0" err="1"/>
              <a:t>the</a:t>
            </a:r>
            <a:r>
              <a:rPr lang="hr-HR" sz="2800" b="1" dirty="0"/>
              <a:t> </a:t>
            </a:r>
            <a:r>
              <a:rPr lang="hr-HR" sz="2800" b="1" dirty="0" err="1"/>
              <a:t>pictures</a:t>
            </a:r>
            <a:r>
              <a:rPr lang="hr-HR" sz="2800" dirty="0"/>
              <a:t>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86600" y="4389870"/>
            <a:ext cx="59794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hlinkClick r:id="rId5"/>
              </a:rPr>
              <a:t>https</a:t>
            </a:r>
            <a:r>
              <a:rPr lang="hr-HR" sz="2400" dirty="0">
                <a:hlinkClick r:id="rId5"/>
              </a:rPr>
              <a:t>://</a:t>
            </a:r>
            <a:r>
              <a:rPr lang="hr-HR" sz="2400" dirty="0" err="1">
                <a:hlinkClick r:id="rId5"/>
              </a:rPr>
              <a:t>www.e-sfera.hr</a:t>
            </a:r>
            <a:r>
              <a:rPr lang="hr-HR" sz="2400" dirty="0">
                <a:hlinkClick r:id="rId5"/>
              </a:rPr>
              <a:t>/dodatni-digitalni-</a:t>
            </a:r>
            <a:r>
              <a:rPr lang="hr-HR" sz="2400" dirty="0" err="1">
                <a:hlinkClick r:id="rId5"/>
              </a:rPr>
              <a:t>sadrzaji</a:t>
            </a:r>
            <a:r>
              <a:rPr lang="hr-HR" sz="2400" dirty="0">
                <a:hlinkClick r:id="rId5"/>
              </a:rPr>
              <a:t>/</a:t>
            </a:r>
            <a:r>
              <a:rPr lang="hr-HR" sz="2400" dirty="0" err="1">
                <a:hlinkClick r:id="rId5"/>
              </a:rPr>
              <a:t>0cf8032a-c871-4fcd-bb0c-6c9915185ff1</a:t>
            </a:r>
            <a:r>
              <a:rPr lang="hr-HR" sz="2400" dirty="0">
                <a:hlinkClick r:id="rId5"/>
              </a:rPr>
              <a:t>/</a:t>
            </a:r>
            <a:endParaRPr lang="hr-HR" sz="2400" dirty="0"/>
          </a:p>
          <a:p>
            <a:endParaRPr lang="hr-HR" dirty="0"/>
          </a:p>
        </p:txBody>
      </p:sp>
      <p:pic>
        <p:nvPicPr>
          <p:cNvPr id="3" name="01_tia_famil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15050" y="4859655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69341" y="3913094"/>
            <a:ext cx="510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FF0000"/>
                </a:solidFill>
              </a:rPr>
              <a:t>1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5435" y="1300707"/>
            <a:ext cx="510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FF0000"/>
                </a:solidFill>
              </a:rPr>
              <a:t>2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69341" y="1300707"/>
            <a:ext cx="510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FF0000"/>
                </a:solidFill>
              </a:rPr>
              <a:t>3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8882" y="3913094"/>
            <a:ext cx="510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FF0000"/>
                </a:solidFill>
              </a:rPr>
              <a:t>4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19850" y="727025"/>
            <a:ext cx="61184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/>
              <a:t>Describe</a:t>
            </a:r>
            <a:r>
              <a:rPr lang="hr-HR" sz="2800" b="1" dirty="0"/>
              <a:t> </a:t>
            </a:r>
            <a:r>
              <a:rPr lang="hr-HR" sz="2800" b="1" dirty="0" err="1"/>
              <a:t>the</a:t>
            </a:r>
            <a:r>
              <a:rPr lang="hr-HR" sz="2800" b="1" dirty="0"/>
              <a:t> </a:t>
            </a:r>
            <a:r>
              <a:rPr lang="hr-HR" sz="2800" b="1" dirty="0" err="1"/>
              <a:t>pictures</a:t>
            </a:r>
            <a:r>
              <a:rPr lang="hr-HR" sz="2800" b="1" dirty="0"/>
              <a:t>. Do </a:t>
            </a:r>
            <a:r>
              <a:rPr lang="hr-HR" sz="2800" b="1" dirty="0" err="1"/>
              <a:t>you</a:t>
            </a:r>
            <a:r>
              <a:rPr lang="hr-HR" sz="2800" b="1" dirty="0"/>
              <a:t> </a:t>
            </a:r>
            <a:r>
              <a:rPr lang="hr-HR" sz="2800" b="1" dirty="0" err="1"/>
              <a:t>know</a:t>
            </a:r>
            <a:r>
              <a:rPr lang="hr-HR" sz="2800" b="1" dirty="0"/>
              <a:t> </a:t>
            </a:r>
            <a:r>
              <a:rPr lang="hr-HR" sz="2800" b="1" dirty="0" err="1"/>
              <a:t>the</a:t>
            </a:r>
            <a:r>
              <a:rPr lang="hr-HR" sz="2800" b="1" dirty="0"/>
              <a:t> </a:t>
            </a:r>
            <a:r>
              <a:rPr lang="hr-HR" sz="2800" b="1" dirty="0" err="1"/>
              <a:t>names</a:t>
            </a:r>
            <a:r>
              <a:rPr lang="hr-HR" sz="2800" b="1" dirty="0"/>
              <a:t> </a:t>
            </a:r>
            <a:r>
              <a:rPr lang="hr-HR" sz="2800" b="1" dirty="0" err="1"/>
              <a:t>of</a:t>
            </a:r>
            <a:r>
              <a:rPr lang="hr-HR" sz="2800" b="1" dirty="0"/>
              <a:t> </a:t>
            </a:r>
            <a:r>
              <a:rPr lang="hr-HR" sz="2800" b="1" dirty="0" err="1"/>
              <a:t>the</a:t>
            </a:r>
            <a:r>
              <a:rPr lang="hr-HR" sz="2800" b="1" dirty="0"/>
              <a:t> </a:t>
            </a:r>
            <a:r>
              <a:rPr lang="hr-HR" sz="2800" b="1" dirty="0" err="1"/>
              <a:t>characters</a:t>
            </a:r>
            <a:r>
              <a:rPr lang="hr-HR" sz="2800" b="1" dirty="0"/>
              <a:t> </a:t>
            </a:r>
            <a:r>
              <a:rPr lang="hr-HR" sz="2800" b="1" dirty="0" err="1"/>
              <a:t>in</a:t>
            </a:r>
            <a:r>
              <a:rPr lang="hr-HR" sz="2800" b="1" dirty="0"/>
              <a:t> </a:t>
            </a:r>
            <a:r>
              <a:rPr lang="hr-HR" sz="2800" b="1" dirty="0" err="1"/>
              <a:t>the</a:t>
            </a:r>
            <a:r>
              <a:rPr lang="hr-HR" sz="2800" b="1" dirty="0"/>
              <a:t> </a:t>
            </a:r>
            <a:r>
              <a:rPr lang="hr-HR" sz="2800" b="1" dirty="0" err="1"/>
              <a:t>picture</a:t>
            </a:r>
            <a:r>
              <a:rPr lang="hr-HR" sz="2800" b="1" dirty="0"/>
              <a:t>?</a:t>
            </a:r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44300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42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2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672" y="1887351"/>
            <a:ext cx="5774565" cy="29757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74760" y="585613"/>
            <a:ext cx="58218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/>
              <a:t>Match</a:t>
            </a:r>
            <a:r>
              <a:rPr lang="hr-HR" sz="2800" b="1" dirty="0"/>
              <a:t> </a:t>
            </a:r>
            <a:r>
              <a:rPr lang="hr-HR" sz="2800" b="1" dirty="0" err="1"/>
              <a:t>the</a:t>
            </a:r>
            <a:r>
              <a:rPr lang="hr-HR" sz="2800" b="1" dirty="0"/>
              <a:t> </a:t>
            </a:r>
            <a:r>
              <a:rPr lang="hr-HR" sz="2800" b="1" dirty="0" err="1"/>
              <a:t>adjectives</a:t>
            </a:r>
            <a:r>
              <a:rPr lang="hr-HR" sz="2800" b="1" dirty="0"/>
              <a:t> </a:t>
            </a:r>
            <a:r>
              <a:rPr lang="hr-HR" sz="2800" b="1" dirty="0" err="1"/>
              <a:t>with</a:t>
            </a:r>
            <a:r>
              <a:rPr lang="hr-HR" sz="2800" b="1" dirty="0"/>
              <a:t> </a:t>
            </a:r>
            <a:r>
              <a:rPr lang="hr-HR" sz="2800" b="1" dirty="0" err="1"/>
              <a:t>the</a:t>
            </a:r>
            <a:r>
              <a:rPr lang="hr-HR" sz="2800" b="1" dirty="0"/>
              <a:t> </a:t>
            </a:r>
            <a:r>
              <a:rPr lang="hr-HR" sz="2800" b="1" dirty="0" err="1"/>
              <a:t>people</a:t>
            </a:r>
            <a:r>
              <a:rPr lang="hr-HR" sz="2800" dirty="0"/>
              <a:t>. </a:t>
            </a:r>
            <a:br>
              <a:rPr lang="hr-HR" sz="2800" dirty="0"/>
            </a:br>
            <a:endParaRPr lang="hr-HR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474760" y="1961206"/>
            <a:ext cx="5670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/>
              <a:t>Listen</a:t>
            </a:r>
            <a:r>
              <a:rPr lang="hr-HR" sz="2800" b="1" dirty="0"/>
              <a:t> </a:t>
            </a:r>
            <a:r>
              <a:rPr lang="hr-HR" sz="2800" b="1" dirty="0" err="1"/>
              <a:t>again</a:t>
            </a:r>
            <a:r>
              <a:rPr lang="hr-HR" sz="2800" b="1" dirty="0"/>
              <a:t> </a:t>
            </a:r>
            <a:r>
              <a:rPr lang="hr-HR" sz="2800" b="1" dirty="0" err="1"/>
              <a:t>and</a:t>
            </a:r>
            <a:r>
              <a:rPr lang="hr-HR" sz="2800" b="1" dirty="0"/>
              <a:t> </a:t>
            </a:r>
            <a:r>
              <a:rPr lang="hr-HR" sz="2800" b="1" dirty="0" err="1"/>
              <a:t>check</a:t>
            </a:r>
            <a:r>
              <a:rPr lang="hr-HR" sz="2800" b="1" dirty="0"/>
              <a:t> </a:t>
            </a:r>
            <a:r>
              <a:rPr lang="hr-HR" sz="2800" b="1" dirty="0" err="1"/>
              <a:t>your</a:t>
            </a:r>
            <a:r>
              <a:rPr lang="hr-HR" sz="2800" b="1" dirty="0"/>
              <a:t> </a:t>
            </a:r>
            <a:r>
              <a:rPr lang="hr-HR" sz="2800" b="1" dirty="0" err="1"/>
              <a:t>answers</a:t>
            </a:r>
            <a:r>
              <a:rPr lang="hr-HR" sz="2800" dirty="0"/>
              <a:t>.</a:t>
            </a:r>
          </a:p>
        </p:txBody>
      </p:sp>
      <p:pic>
        <p:nvPicPr>
          <p:cNvPr id="8" name="01_tia_famil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4424" y="987879"/>
            <a:ext cx="609600" cy="609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11088" y="324003"/>
            <a:ext cx="51636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hlinkClick r:id="rId6"/>
              </a:rPr>
              <a:t>https</a:t>
            </a:r>
            <a:r>
              <a:rPr lang="hr-HR" sz="2400" dirty="0">
                <a:hlinkClick r:id="rId6"/>
              </a:rPr>
              <a:t>://</a:t>
            </a:r>
            <a:r>
              <a:rPr lang="hr-HR" sz="2400" dirty="0" err="1">
                <a:hlinkClick r:id="rId6"/>
              </a:rPr>
              <a:t>www.e-sfera.hr</a:t>
            </a:r>
            <a:r>
              <a:rPr lang="hr-HR" sz="2400" dirty="0">
                <a:hlinkClick r:id="rId6"/>
              </a:rPr>
              <a:t>/dodatni-digitalni-</a:t>
            </a:r>
            <a:r>
              <a:rPr lang="hr-HR" sz="2400" dirty="0" err="1">
                <a:hlinkClick r:id="rId6"/>
              </a:rPr>
              <a:t>sadrzaji</a:t>
            </a:r>
            <a:r>
              <a:rPr lang="hr-HR" sz="2400" dirty="0">
                <a:hlinkClick r:id="rId6"/>
              </a:rPr>
              <a:t>/</a:t>
            </a:r>
            <a:r>
              <a:rPr lang="hr-HR" sz="2400" dirty="0" err="1">
                <a:hlinkClick r:id="rId6"/>
              </a:rPr>
              <a:t>0cf8032a-c871-4fcd-bb0c-6c9915185ff1</a:t>
            </a:r>
            <a:r>
              <a:rPr lang="hr-HR" sz="2400" dirty="0">
                <a:hlinkClick r:id="rId6"/>
              </a:rPr>
              <a:t>/</a:t>
            </a:r>
            <a:endParaRPr lang="hr-HR" sz="2400" dirty="0"/>
          </a:p>
          <a:p>
            <a:endParaRPr lang="hr-HR" dirty="0"/>
          </a:p>
        </p:txBody>
      </p:sp>
      <p:sp>
        <p:nvSpPr>
          <p:cNvPr id="11" name="TextBox 10"/>
          <p:cNvSpPr txBox="1"/>
          <p:nvPr/>
        </p:nvSpPr>
        <p:spPr>
          <a:xfrm>
            <a:off x="2971799" y="2756647"/>
            <a:ext cx="504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64882" y="3957917"/>
            <a:ext cx="504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71799" y="3189951"/>
            <a:ext cx="504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71799" y="3554364"/>
            <a:ext cx="504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71799" y="4338602"/>
            <a:ext cx="504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22154" y="4277047"/>
            <a:ext cx="5678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/>
              <a:t>What</a:t>
            </a:r>
            <a:r>
              <a:rPr lang="hr-HR" sz="2800" b="1" dirty="0"/>
              <a:t> </a:t>
            </a:r>
            <a:r>
              <a:rPr lang="hr-HR" sz="2800" b="1" dirty="0" err="1"/>
              <a:t>is</a:t>
            </a:r>
            <a:r>
              <a:rPr lang="hr-HR" sz="2800" b="1" dirty="0"/>
              <a:t> </a:t>
            </a:r>
            <a:r>
              <a:rPr lang="hr-HR" sz="2800" b="1" dirty="0" err="1"/>
              <a:t>the</a:t>
            </a:r>
            <a:r>
              <a:rPr lang="hr-HR" sz="2800" b="1" dirty="0"/>
              <a:t> </a:t>
            </a:r>
            <a:r>
              <a:rPr lang="hr-HR" sz="2800" b="1" dirty="0" err="1"/>
              <a:t>meaning</a:t>
            </a:r>
            <a:r>
              <a:rPr lang="hr-HR" sz="2800" b="1" dirty="0"/>
              <a:t> </a:t>
            </a:r>
            <a:r>
              <a:rPr lang="hr-HR" sz="2800" b="1" dirty="0" err="1"/>
              <a:t>of</a:t>
            </a:r>
            <a:r>
              <a:rPr lang="hr-HR" sz="2800" b="1" dirty="0"/>
              <a:t> </a:t>
            </a:r>
            <a:r>
              <a:rPr lang="hr-HR" sz="2800" b="1" dirty="0" err="1"/>
              <a:t>these</a:t>
            </a:r>
            <a:r>
              <a:rPr lang="hr-HR" sz="2800" b="1" dirty="0"/>
              <a:t> </a:t>
            </a:r>
            <a:r>
              <a:rPr lang="hr-HR" sz="2800" b="1" dirty="0" err="1"/>
              <a:t>words</a:t>
            </a:r>
            <a:r>
              <a:rPr lang="hr-HR" sz="2800" b="1" dirty="0"/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50966" y="5040201"/>
            <a:ext cx="219378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/>
              <a:t>educated</a:t>
            </a:r>
            <a:r>
              <a:rPr lang="hr-HR" sz="2400" b="1" dirty="0"/>
              <a:t>   -  </a:t>
            </a:r>
          </a:p>
          <a:p>
            <a:r>
              <a:rPr lang="hr-HR" sz="2400" b="1" dirty="0" err="1"/>
              <a:t>adventurous</a:t>
            </a:r>
            <a:r>
              <a:rPr lang="hr-HR" sz="2400" b="1" dirty="0"/>
              <a:t>  -</a:t>
            </a:r>
          </a:p>
          <a:p>
            <a:endParaRPr lang="hr-HR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8001000" y="5040201"/>
            <a:ext cx="1909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70C0"/>
                </a:solidFill>
              </a:rPr>
              <a:t>obrazovan</a:t>
            </a:r>
            <a:endParaRPr lang="hr-HR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36324" y="5396540"/>
            <a:ext cx="1909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70C0"/>
                </a:solidFill>
              </a:rPr>
              <a:t>pustolovan</a:t>
            </a:r>
            <a:endParaRPr lang="hr-H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54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42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  <p:bldP spid="7" grpId="0"/>
      <p:bldP spid="9" grpId="0"/>
      <p:bldP spid="11" grpId="0"/>
      <p:bldP spid="12" grpId="0"/>
      <p:bldP spid="13" grpId="0"/>
      <p:bldP spid="16" grpId="0"/>
      <p:bldP spid="17" grpId="0"/>
      <p:bldP spid="18" grpId="0"/>
      <p:bldP spid="2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241" y="1093137"/>
            <a:ext cx="4066725" cy="37696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41260" y="2977967"/>
            <a:ext cx="68804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   I    -   			</a:t>
            </a:r>
            <a:r>
              <a:rPr lang="hr-HR" sz="2800" dirty="0" err="1"/>
              <a:t>we</a:t>
            </a:r>
            <a:r>
              <a:rPr lang="hr-HR" sz="2800" dirty="0"/>
              <a:t>   -  	</a:t>
            </a:r>
          </a:p>
          <a:p>
            <a:r>
              <a:rPr lang="hr-HR" sz="2800" dirty="0" err="1"/>
              <a:t>you</a:t>
            </a:r>
            <a:r>
              <a:rPr lang="hr-HR" sz="2800" dirty="0"/>
              <a:t>  -    			</a:t>
            </a:r>
            <a:r>
              <a:rPr lang="hr-HR" sz="2800" dirty="0" err="1"/>
              <a:t>you</a:t>
            </a:r>
            <a:r>
              <a:rPr lang="hr-HR" sz="2800" dirty="0"/>
              <a:t>  -</a:t>
            </a:r>
          </a:p>
          <a:p>
            <a:r>
              <a:rPr lang="hr-HR" sz="2800" dirty="0"/>
              <a:t> he   -   			</a:t>
            </a:r>
            <a:r>
              <a:rPr lang="hr-HR" sz="2800" dirty="0" err="1"/>
              <a:t>they</a:t>
            </a:r>
            <a:r>
              <a:rPr lang="hr-HR" sz="2800" dirty="0"/>
              <a:t> - </a:t>
            </a:r>
          </a:p>
          <a:p>
            <a:r>
              <a:rPr lang="hr-HR" sz="2800" dirty="0" err="1"/>
              <a:t>she</a:t>
            </a:r>
            <a:r>
              <a:rPr lang="hr-HR" sz="2800" dirty="0"/>
              <a:t> -   </a:t>
            </a:r>
          </a:p>
          <a:p>
            <a:r>
              <a:rPr lang="hr-HR" sz="2800" dirty="0"/>
              <a:t> </a:t>
            </a:r>
            <a:r>
              <a:rPr lang="hr-HR" sz="2800" dirty="0" err="1"/>
              <a:t>it</a:t>
            </a:r>
            <a:r>
              <a:rPr lang="hr-HR" sz="2800" dirty="0"/>
              <a:t>    -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99094" y="2977966"/>
            <a:ext cx="833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70C0"/>
                </a:solidFill>
              </a:rPr>
              <a:t>ja</a:t>
            </a:r>
            <a:endParaRPr lang="hr-HR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99094" y="3407057"/>
            <a:ext cx="833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70C0"/>
                </a:solidFill>
              </a:rPr>
              <a:t>ti</a:t>
            </a:r>
            <a:endParaRPr lang="hr-HR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99094" y="3849805"/>
            <a:ext cx="833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70C0"/>
                </a:solidFill>
              </a:rPr>
              <a:t>on</a:t>
            </a:r>
            <a:endParaRPr lang="hr-HR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9094" y="4268063"/>
            <a:ext cx="833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70C0"/>
                </a:solidFill>
              </a:rPr>
              <a:t>ona</a:t>
            </a:r>
            <a:endParaRPr lang="hr-HR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99094" y="4701516"/>
            <a:ext cx="833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70C0"/>
                </a:solidFill>
              </a:rPr>
              <a:t>ono</a:t>
            </a:r>
            <a:endParaRPr lang="hr-HR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67047" y="2977966"/>
            <a:ext cx="833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70C0"/>
                </a:solidFill>
              </a:rPr>
              <a:t>mi</a:t>
            </a:r>
            <a:endParaRPr lang="hr-HR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67047" y="3407057"/>
            <a:ext cx="833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70C0"/>
                </a:solidFill>
              </a:rPr>
              <a:t>vi</a:t>
            </a:r>
            <a:endParaRPr lang="hr-HR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67047" y="3849805"/>
            <a:ext cx="2254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70C0"/>
                </a:solidFill>
              </a:rPr>
              <a:t>oni, one, ona</a:t>
            </a:r>
            <a:endParaRPr lang="hr-H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05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7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35" y="348503"/>
            <a:ext cx="5587038" cy="6038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41142" y="544340"/>
            <a:ext cx="5898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/>
              <a:t>Fill</a:t>
            </a:r>
            <a:r>
              <a:rPr lang="hr-HR" sz="2800" b="1" dirty="0"/>
              <a:t> </a:t>
            </a:r>
            <a:r>
              <a:rPr lang="hr-HR" sz="2800" b="1" dirty="0" err="1"/>
              <a:t>in</a:t>
            </a:r>
            <a:r>
              <a:rPr lang="hr-HR" sz="2800" b="1" dirty="0"/>
              <a:t> </a:t>
            </a:r>
            <a:r>
              <a:rPr lang="hr-HR" sz="2800" b="1" dirty="0" err="1"/>
              <a:t>the</a:t>
            </a:r>
            <a:r>
              <a:rPr lang="hr-HR" sz="2800" b="1" dirty="0"/>
              <a:t> </a:t>
            </a:r>
            <a:r>
              <a:rPr lang="hr-HR" sz="2800" b="1" dirty="0" err="1"/>
              <a:t>gaps</a:t>
            </a:r>
            <a:r>
              <a:rPr lang="hr-HR" sz="2800" b="1" dirty="0"/>
              <a:t> </a:t>
            </a:r>
            <a:r>
              <a:rPr lang="hr-HR" sz="2800" b="1" dirty="0" err="1"/>
              <a:t>with</a:t>
            </a:r>
            <a:r>
              <a:rPr lang="hr-HR" sz="2800" b="1" dirty="0"/>
              <a:t> </a:t>
            </a:r>
            <a:r>
              <a:rPr lang="hr-HR" sz="2800" b="1" dirty="0" err="1"/>
              <a:t>the</a:t>
            </a:r>
            <a:r>
              <a:rPr lang="hr-HR" sz="2800" b="1" dirty="0"/>
              <a:t> </a:t>
            </a:r>
            <a:r>
              <a:rPr lang="hr-HR" sz="2800" b="1" dirty="0" err="1"/>
              <a:t>words</a:t>
            </a:r>
            <a:r>
              <a:rPr lang="hr-HR" sz="2800" b="1" dirty="0"/>
              <a:t> </a:t>
            </a:r>
            <a:r>
              <a:rPr lang="hr-HR" sz="2800" b="1" dirty="0" err="1"/>
              <a:t>given</a:t>
            </a:r>
            <a:r>
              <a:rPr lang="hr-HR" sz="2800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09681" y="1452282"/>
            <a:ext cx="1048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err="1">
                <a:solidFill>
                  <a:srgbClr val="92D050"/>
                </a:solidFill>
              </a:rPr>
              <a:t>They</a:t>
            </a:r>
            <a:endParaRPr lang="hr-HR" dirty="0">
              <a:solidFill>
                <a:srgbClr val="92D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9681" y="2223247"/>
            <a:ext cx="1048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rgbClr val="92D050"/>
                </a:solidFill>
              </a:rPr>
              <a:t>He</a:t>
            </a:r>
            <a:endParaRPr lang="hr-HR" dirty="0">
              <a:solidFill>
                <a:srgbClr val="92D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23883" y="3042224"/>
            <a:ext cx="927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err="1">
                <a:solidFill>
                  <a:srgbClr val="92D050"/>
                </a:solidFill>
              </a:rPr>
              <a:t>you</a:t>
            </a:r>
            <a:endParaRPr lang="hr-HR" sz="3200" dirty="0">
              <a:solidFill>
                <a:srgbClr val="92D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51730" y="3459901"/>
            <a:ext cx="927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err="1">
                <a:solidFill>
                  <a:srgbClr val="92D050"/>
                </a:solidFill>
              </a:rPr>
              <a:t>We</a:t>
            </a:r>
            <a:endParaRPr lang="hr-HR" sz="3200" dirty="0">
              <a:solidFill>
                <a:srgbClr val="92D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5245" y="4278407"/>
            <a:ext cx="1048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92D050"/>
                </a:solidFill>
              </a:rPr>
              <a:t>    </a:t>
            </a:r>
            <a:r>
              <a:rPr lang="hr-HR" sz="3200" dirty="0" err="1">
                <a:solidFill>
                  <a:srgbClr val="92D050"/>
                </a:solidFill>
              </a:rPr>
              <a:t>It</a:t>
            </a:r>
            <a:endParaRPr lang="hr-HR" dirty="0">
              <a:solidFill>
                <a:srgbClr val="92D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22925" y="5047129"/>
            <a:ext cx="10488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000" dirty="0" err="1">
                <a:solidFill>
                  <a:srgbClr val="92D050"/>
                </a:solidFill>
              </a:rPr>
              <a:t>They</a:t>
            </a:r>
            <a:endParaRPr lang="hr-HR" sz="3000" dirty="0">
              <a:solidFill>
                <a:srgbClr val="92D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2518" y="5501743"/>
            <a:ext cx="1000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err="1">
                <a:solidFill>
                  <a:srgbClr val="92D050"/>
                </a:solidFill>
              </a:rPr>
              <a:t>She</a:t>
            </a:r>
            <a:endParaRPr lang="hr-HR" dirty="0">
              <a:solidFill>
                <a:srgbClr val="92D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02178" y="2293248"/>
            <a:ext cx="5671575" cy="3539430"/>
          </a:xfrm>
          <a:prstGeom prst="rect">
            <a:avLst/>
          </a:prstGeom>
          <a:solidFill>
            <a:schemeClr val="bg1">
              <a:lumMod val="85000"/>
              <a:alpha val="73000"/>
            </a:schemeClr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r-HR" sz="2800" b="1" i="1" dirty="0" err="1"/>
              <a:t>Check</a:t>
            </a:r>
            <a:r>
              <a:rPr lang="hr-HR" sz="2800" b="1" i="1" dirty="0"/>
              <a:t> </a:t>
            </a:r>
            <a:r>
              <a:rPr lang="hr-HR" sz="2800" b="1" i="1" dirty="0" err="1"/>
              <a:t>your</a:t>
            </a:r>
            <a:r>
              <a:rPr lang="hr-HR" sz="2800" b="1" i="1" dirty="0"/>
              <a:t> </a:t>
            </a:r>
            <a:r>
              <a:rPr lang="hr-HR" sz="2800" b="1" i="1" dirty="0" err="1"/>
              <a:t>knowledge</a:t>
            </a:r>
            <a:r>
              <a:rPr lang="hr-HR" sz="2800" b="1" i="1" dirty="0"/>
              <a:t>:</a:t>
            </a:r>
          </a:p>
          <a:p>
            <a:endParaRPr lang="hr-HR" sz="2800" dirty="0"/>
          </a:p>
          <a:p>
            <a:r>
              <a:rPr lang="hr-HR" sz="2800" dirty="0" err="1">
                <a:hlinkClick r:id="rId3"/>
              </a:rPr>
              <a:t>https</a:t>
            </a:r>
            <a:r>
              <a:rPr lang="hr-HR" sz="2800" dirty="0">
                <a:hlinkClick r:id="rId3"/>
              </a:rPr>
              <a:t>://</a:t>
            </a:r>
            <a:r>
              <a:rPr lang="hr-HR" sz="2800" dirty="0" err="1">
                <a:hlinkClick r:id="rId3"/>
              </a:rPr>
              <a:t>wordwall.net</a:t>
            </a:r>
            <a:r>
              <a:rPr lang="hr-HR" sz="2800" dirty="0">
                <a:hlinkClick r:id="rId3"/>
              </a:rPr>
              <a:t>/</a:t>
            </a:r>
            <a:r>
              <a:rPr lang="hr-HR" sz="2800" dirty="0" err="1">
                <a:hlinkClick r:id="rId3"/>
              </a:rPr>
              <a:t>embed</a:t>
            </a:r>
            <a:r>
              <a:rPr lang="hr-HR" sz="2800" dirty="0">
                <a:hlinkClick r:id="rId3"/>
              </a:rPr>
              <a:t>/</a:t>
            </a:r>
            <a:r>
              <a:rPr lang="hr-HR" sz="2800" dirty="0" err="1">
                <a:hlinkClick r:id="rId3"/>
              </a:rPr>
              <a:t>b517c72a82354d1e8a9e7db734469172?themeId</a:t>
            </a:r>
            <a:r>
              <a:rPr lang="hr-HR" sz="2800" dirty="0">
                <a:hlinkClick r:id="rId3"/>
              </a:rPr>
              <a:t>=</a:t>
            </a:r>
            <a:r>
              <a:rPr lang="hr-HR" sz="2800" dirty="0" err="1">
                <a:hlinkClick r:id="rId3"/>
              </a:rPr>
              <a:t>46&amp;templateId</a:t>
            </a:r>
            <a:r>
              <a:rPr lang="hr-HR" sz="2800" dirty="0">
                <a:hlinkClick r:id="rId3"/>
              </a:rPr>
              <a:t>=5</a:t>
            </a:r>
            <a:br>
              <a:rPr lang="hr-HR" sz="2800" dirty="0"/>
            </a:br>
            <a:endParaRPr lang="hr-HR" sz="2800" dirty="0"/>
          </a:p>
          <a:p>
            <a:endParaRPr lang="hr-HR" sz="2800" dirty="0"/>
          </a:p>
          <a:p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30515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0134" y="1289034"/>
            <a:ext cx="1431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rgbClr val="0070C0"/>
                </a:solidFill>
              </a:rPr>
              <a:t>Ja sam </a:t>
            </a:r>
            <a:r>
              <a:rPr lang="hr-HR" sz="2800" i="1" dirty="0"/>
              <a:t>-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922100"/>
              </p:ext>
            </p:extLst>
          </p:nvPr>
        </p:nvGraphicFramePr>
        <p:xfrm>
          <a:off x="3671047" y="1222918"/>
          <a:ext cx="8127999" cy="1828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4736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r-HR" dirty="0"/>
                    </a:p>
                    <a:p>
                      <a:endParaRPr lang="hr-HR" dirty="0"/>
                    </a:p>
                    <a:p>
                      <a:endParaRPr lang="hr-HR" dirty="0"/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  <a:p>
                      <a:endParaRPr lang="hr-HR" dirty="0"/>
                    </a:p>
                    <a:p>
                      <a:endParaRPr lang="hr-HR" dirty="0"/>
                    </a:p>
                    <a:p>
                      <a:endParaRPr lang="hr-HR" dirty="0"/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27744" y="2038526"/>
            <a:ext cx="1512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    </a:t>
            </a:r>
            <a:r>
              <a:rPr lang="hr-HR" sz="2800" b="1" dirty="0" err="1"/>
              <a:t>she</a:t>
            </a:r>
            <a:endParaRPr lang="hr-HR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126941" y="1129553"/>
            <a:ext cx="1512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    </a:t>
            </a:r>
            <a:r>
              <a:rPr lang="hr-HR" sz="2800" b="1" dirty="0" err="1"/>
              <a:t>is</a:t>
            </a:r>
            <a:endParaRPr lang="hr-HR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614647" y="1098775"/>
            <a:ext cx="1512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    </a:t>
            </a:r>
            <a:r>
              <a:rPr lang="hr-HR" sz="2800" b="1" dirty="0"/>
              <a:t>are</a:t>
            </a:r>
            <a:endParaRPr lang="hr-HR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269441" y="1847926"/>
            <a:ext cx="1512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    </a:t>
            </a:r>
            <a:r>
              <a:rPr lang="hr-HR" sz="2800" b="1" dirty="0"/>
              <a:t>I </a:t>
            </a:r>
            <a:endParaRPr lang="hr-HR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0" y="1652773"/>
            <a:ext cx="1512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    </a:t>
            </a:r>
            <a:r>
              <a:rPr lang="hr-HR" sz="2800" b="1" dirty="0"/>
              <a:t>he</a:t>
            </a:r>
            <a:endParaRPr lang="hr-HR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370294" y="1098775"/>
            <a:ext cx="1512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    </a:t>
            </a:r>
            <a:r>
              <a:rPr lang="hr-HR" sz="2800" b="1" dirty="0"/>
              <a:t>am</a:t>
            </a:r>
            <a:endParaRPr lang="hr-HR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978649" y="2468381"/>
            <a:ext cx="1512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    </a:t>
            </a:r>
            <a:r>
              <a:rPr lang="hr-HR" sz="2800" b="1" dirty="0" err="1"/>
              <a:t>it</a:t>
            </a:r>
            <a:endParaRPr lang="hr-HR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563100" y="1652773"/>
            <a:ext cx="1512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    </a:t>
            </a:r>
            <a:r>
              <a:rPr lang="hr-HR" sz="2800" b="1" dirty="0" err="1"/>
              <a:t>you</a:t>
            </a:r>
            <a:endParaRPr lang="hr-HR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605308" y="2090635"/>
            <a:ext cx="1512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    </a:t>
            </a:r>
            <a:r>
              <a:rPr lang="hr-HR" sz="2800" b="1" dirty="0" err="1"/>
              <a:t>we</a:t>
            </a:r>
            <a:endParaRPr lang="hr-HR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9501465" y="2539964"/>
            <a:ext cx="1512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    </a:t>
            </a:r>
            <a:r>
              <a:rPr lang="hr-HR" sz="2800" b="1" dirty="0" err="1"/>
              <a:t>they</a:t>
            </a:r>
            <a:endParaRPr lang="hr-HR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60134" y="1843690"/>
            <a:ext cx="1028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rgbClr val="0070C0"/>
                </a:solidFill>
              </a:rPr>
              <a:t>Ti si </a:t>
            </a:r>
            <a:r>
              <a:rPr lang="hr-HR" sz="2800" i="1" dirty="0"/>
              <a:t>-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0134" y="2394818"/>
            <a:ext cx="1149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rgbClr val="0070C0"/>
                </a:solidFill>
              </a:rPr>
              <a:t>On je </a:t>
            </a:r>
            <a:r>
              <a:rPr lang="hr-HR" sz="2800" i="1" dirty="0"/>
              <a:t>-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1778" y="2902818"/>
            <a:ext cx="131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rgbClr val="0070C0"/>
                </a:solidFill>
              </a:rPr>
              <a:t>Ona je </a:t>
            </a:r>
            <a:r>
              <a:rPr lang="hr-HR" sz="2800" i="1" dirty="0"/>
              <a:t>-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1778" y="3438236"/>
            <a:ext cx="131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rgbClr val="0070C0"/>
                </a:solidFill>
              </a:rPr>
              <a:t>Ono je </a:t>
            </a:r>
            <a:r>
              <a:rPr lang="hr-HR" sz="2800" i="1" dirty="0"/>
              <a:t>-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3850" y="3973654"/>
            <a:ext cx="1518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rgbClr val="0070C0"/>
                </a:solidFill>
              </a:rPr>
              <a:t>Mi smo </a:t>
            </a:r>
            <a:r>
              <a:rPr lang="hr-HR" sz="2800" i="1" dirty="0"/>
              <a:t>-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3850" y="4509072"/>
            <a:ext cx="1235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rgbClr val="0070C0"/>
                </a:solidFill>
              </a:rPr>
              <a:t>Vi ste </a:t>
            </a:r>
            <a:r>
              <a:rPr lang="hr-HR" sz="2800" i="1" dirty="0"/>
              <a:t>-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3850" y="5005685"/>
            <a:ext cx="2876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rgbClr val="0070C0"/>
                </a:solidFill>
              </a:rPr>
              <a:t>Oni (one, ona) su </a:t>
            </a:r>
            <a:r>
              <a:rPr lang="hr-HR" sz="2800" i="1" dirty="0"/>
              <a:t>-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91871" y="1289034"/>
            <a:ext cx="860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/>
              <a:t>I am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42248" y="1843690"/>
            <a:ext cx="1259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/>
              <a:t>You are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48971" y="2386803"/>
            <a:ext cx="1259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/>
              <a:t>He </a:t>
            </a:r>
            <a:r>
              <a:rPr lang="hr-HR" sz="2800" i="1" dirty="0" err="1"/>
              <a:t>is</a:t>
            </a:r>
            <a:endParaRPr lang="hr-HR" sz="2800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1973357" y="2874910"/>
            <a:ext cx="1259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 err="1"/>
              <a:t>She</a:t>
            </a:r>
            <a:r>
              <a:rPr lang="hr-HR" sz="2800" i="1" dirty="0"/>
              <a:t> </a:t>
            </a:r>
            <a:r>
              <a:rPr lang="hr-HR" sz="2800" i="1" dirty="0" err="1"/>
              <a:t>is</a:t>
            </a:r>
            <a:endParaRPr lang="hr-HR" sz="2800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2003612" y="3438624"/>
            <a:ext cx="1259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 err="1"/>
              <a:t>It</a:t>
            </a:r>
            <a:r>
              <a:rPr lang="hr-HR" sz="2800" i="1" dirty="0"/>
              <a:t> </a:t>
            </a:r>
            <a:r>
              <a:rPr lang="hr-HR" sz="2800" i="1" dirty="0" err="1"/>
              <a:t>is</a:t>
            </a:r>
            <a:endParaRPr lang="hr-HR" sz="2800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2120715" y="3980459"/>
            <a:ext cx="1259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 err="1"/>
              <a:t>We</a:t>
            </a:r>
            <a:r>
              <a:rPr lang="hr-HR" sz="2800" i="1" dirty="0"/>
              <a:t> are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33016" y="4458069"/>
            <a:ext cx="1259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/>
              <a:t>You are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639671" y="4988094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 err="1"/>
              <a:t>They</a:t>
            </a:r>
            <a:r>
              <a:rPr lang="hr-HR" sz="2800" i="1" dirty="0"/>
              <a:t> are</a:t>
            </a:r>
          </a:p>
        </p:txBody>
      </p:sp>
    </p:spTree>
    <p:extLst>
      <p:ext uri="{BB962C8B-B14F-4D97-AF65-F5344CB8AC3E}">
        <p14:creationId xmlns:p14="http://schemas.microsoft.com/office/powerpoint/2010/main" val="220584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4312" y="1250878"/>
            <a:ext cx="166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rgbClr val="0070C0"/>
                </a:solidFill>
              </a:rPr>
              <a:t>Ja nisam </a:t>
            </a:r>
            <a:r>
              <a:rPr lang="hr-HR" sz="2800" i="1" dirty="0"/>
              <a:t>-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015563"/>
              </p:ext>
            </p:extLst>
          </p:nvPr>
        </p:nvGraphicFramePr>
        <p:xfrm>
          <a:off x="3671047" y="1222918"/>
          <a:ext cx="8127999" cy="2377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4736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  <a:p>
                      <a:endParaRPr lang="hr-HR" dirty="0"/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r-HR" dirty="0"/>
                    </a:p>
                    <a:p>
                      <a:endParaRPr lang="hr-HR" dirty="0"/>
                    </a:p>
                    <a:p>
                      <a:endParaRPr lang="hr-HR" dirty="0"/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  <a:p>
                      <a:endParaRPr lang="hr-HR" dirty="0"/>
                    </a:p>
                    <a:p>
                      <a:endParaRPr lang="hr-HR" dirty="0"/>
                    </a:p>
                    <a:p>
                      <a:endParaRPr lang="hr-HR" dirty="0"/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93483" y="2539964"/>
            <a:ext cx="1512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    </a:t>
            </a:r>
            <a:r>
              <a:rPr lang="hr-HR" sz="2800" b="1" dirty="0" err="1"/>
              <a:t>she</a:t>
            </a:r>
            <a:endParaRPr lang="hr-HR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787028" y="1152993"/>
            <a:ext cx="15127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    </a:t>
            </a:r>
            <a:r>
              <a:rPr lang="hr-HR" sz="2800" b="1" dirty="0" err="1"/>
              <a:t>is</a:t>
            </a:r>
            <a:r>
              <a:rPr lang="hr-HR" sz="2800" b="1" dirty="0"/>
              <a:t> </a:t>
            </a:r>
            <a:r>
              <a:rPr lang="hr-HR" sz="2800" b="1" dirty="0" err="1"/>
              <a:t>not</a:t>
            </a:r>
            <a:endParaRPr lang="hr-HR" sz="2800" b="1" dirty="0"/>
          </a:p>
          <a:p>
            <a:r>
              <a:rPr lang="hr-HR" sz="2800" b="1" dirty="0"/>
              <a:t>  (</a:t>
            </a:r>
            <a:r>
              <a:rPr lang="hr-HR" sz="2800" b="1" dirty="0" err="1"/>
              <a:t>isn’t</a:t>
            </a:r>
            <a:r>
              <a:rPr lang="hr-HR" sz="2800" b="1" dirty="0"/>
              <a:t>)</a:t>
            </a:r>
            <a:endParaRPr lang="hr-HR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635376" y="1160691"/>
            <a:ext cx="1788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    </a:t>
            </a:r>
            <a:r>
              <a:rPr lang="hr-HR" sz="2800" b="1" dirty="0"/>
              <a:t>are </a:t>
            </a:r>
            <a:r>
              <a:rPr lang="hr-HR" sz="2800" b="1" dirty="0" err="1"/>
              <a:t>not</a:t>
            </a:r>
            <a:endParaRPr lang="hr-HR" sz="2800" b="1" dirty="0"/>
          </a:p>
          <a:p>
            <a:r>
              <a:rPr lang="hr-HR" sz="2800" b="1" dirty="0"/>
              <a:t>   (</a:t>
            </a:r>
            <a:r>
              <a:rPr lang="hr-HR" sz="2800" b="1" dirty="0" err="1"/>
              <a:t>aren’t</a:t>
            </a:r>
            <a:r>
              <a:rPr lang="hr-HR" sz="2800" b="1" dirty="0"/>
              <a:t>)</a:t>
            </a:r>
            <a:endParaRPr lang="hr-HR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74988" y="2228281"/>
            <a:ext cx="1512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    </a:t>
            </a:r>
            <a:r>
              <a:rPr lang="hr-HR" sz="2800" b="1" dirty="0"/>
              <a:t>I </a:t>
            </a:r>
            <a:endParaRPr lang="hr-HR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963520" y="2144903"/>
            <a:ext cx="1512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    </a:t>
            </a:r>
            <a:r>
              <a:rPr lang="hr-HR" sz="2800" b="1" dirty="0"/>
              <a:t>he</a:t>
            </a:r>
            <a:endParaRPr lang="hr-HR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370293" y="1098775"/>
            <a:ext cx="178173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    </a:t>
            </a:r>
            <a:r>
              <a:rPr lang="hr-HR" sz="2800" b="1" dirty="0"/>
              <a:t>am </a:t>
            </a:r>
            <a:r>
              <a:rPr lang="hr-HR" sz="2800" b="1" dirty="0" err="1"/>
              <a:t>not</a:t>
            </a:r>
            <a:endParaRPr lang="hr-HR" sz="2800" b="1" dirty="0"/>
          </a:p>
          <a:p>
            <a:endParaRPr lang="hr-HR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048685" y="3015974"/>
            <a:ext cx="1512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    </a:t>
            </a:r>
            <a:r>
              <a:rPr lang="hr-HR" sz="2800" b="1" dirty="0" err="1"/>
              <a:t>it</a:t>
            </a:r>
            <a:endParaRPr lang="hr-HR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563100" y="2144903"/>
            <a:ext cx="1512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    </a:t>
            </a:r>
            <a:r>
              <a:rPr lang="hr-HR" sz="2800" b="1" dirty="0" err="1"/>
              <a:t>you</a:t>
            </a:r>
            <a:endParaRPr lang="hr-HR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607456" y="2489891"/>
            <a:ext cx="1512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    </a:t>
            </a:r>
            <a:r>
              <a:rPr lang="hr-HR" sz="2800" b="1" dirty="0" err="1"/>
              <a:t>we</a:t>
            </a:r>
            <a:endParaRPr lang="hr-HR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9563100" y="2914907"/>
            <a:ext cx="1512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    </a:t>
            </a:r>
            <a:r>
              <a:rPr lang="hr-HR" sz="2800" b="1" dirty="0" err="1"/>
              <a:t>they</a:t>
            </a:r>
            <a:endParaRPr lang="hr-HR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28988" y="1790433"/>
            <a:ext cx="1458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rgbClr val="0070C0"/>
                </a:solidFill>
              </a:rPr>
              <a:t>Ti nisi -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0367" y="2310006"/>
            <a:ext cx="1488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rgbClr val="0070C0"/>
                </a:solidFill>
              </a:rPr>
              <a:t>On nije </a:t>
            </a:r>
            <a:r>
              <a:rPr lang="hr-HR" sz="2800" i="1" dirty="0"/>
              <a:t>-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35" y="2889535"/>
            <a:ext cx="173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rgbClr val="0070C0"/>
                </a:solidFill>
              </a:rPr>
              <a:t>Ona nije </a:t>
            </a:r>
            <a:r>
              <a:rPr lang="hr-HR" sz="2800" i="1" dirty="0"/>
              <a:t>-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4930" y="3396746"/>
            <a:ext cx="1593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rgbClr val="0070C0"/>
                </a:solidFill>
              </a:rPr>
              <a:t>Ono nije </a:t>
            </a:r>
            <a:r>
              <a:rPr lang="hr-HR" sz="2800" i="1" dirty="0"/>
              <a:t>-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1234" y="3973654"/>
            <a:ext cx="173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rgbClr val="0070C0"/>
                </a:solidFill>
              </a:rPr>
              <a:t>Mi nismo </a:t>
            </a:r>
            <a:r>
              <a:rPr lang="hr-HR" sz="2800" i="1" dirty="0"/>
              <a:t>-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0609" y="4509562"/>
            <a:ext cx="1447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rgbClr val="0070C0"/>
                </a:solidFill>
              </a:rPr>
              <a:t>Vi niste </a:t>
            </a:r>
            <a:r>
              <a:rPr lang="hr-HR" sz="2800" i="1" dirty="0"/>
              <a:t>-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4930" y="4988094"/>
            <a:ext cx="3088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rgbClr val="0070C0"/>
                </a:solidFill>
              </a:rPr>
              <a:t>Oni (one, ona) nisu </a:t>
            </a:r>
            <a:r>
              <a:rPr lang="hr-HR" sz="2800" i="1" dirty="0"/>
              <a:t>-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49450" y="1260178"/>
            <a:ext cx="1506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/>
              <a:t>I am </a:t>
            </a:r>
            <a:r>
              <a:rPr lang="hr-HR" sz="2800" i="1" dirty="0" err="1"/>
              <a:t>not</a:t>
            </a:r>
            <a:endParaRPr lang="hr-HR" sz="2800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1509995" y="1830407"/>
            <a:ext cx="1892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/>
              <a:t>You are </a:t>
            </a:r>
            <a:r>
              <a:rPr lang="hr-HR" sz="2800" i="1" dirty="0" err="1"/>
              <a:t>not</a:t>
            </a:r>
            <a:endParaRPr lang="hr-HR" sz="2800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1593943" y="2320458"/>
            <a:ext cx="163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/>
              <a:t>He </a:t>
            </a:r>
            <a:r>
              <a:rPr lang="hr-HR" sz="2800" i="1" dirty="0" err="1"/>
              <a:t>is</a:t>
            </a:r>
            <a:r>
              <a:rPr lang="hr-HR" sz="2800" i="1" dirty="0"/>
              <a:t> </a:t>
            </a:r>
            <a:r>
              <a:rPr lang="hr-HR" sz="2800" i="1" dirty="0" err="1"/>
              <a:t>not</a:t>
            </a:r>
            <a:endParaRPr lang="hr-HR" sz="2800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1738219" y="2930861"/>
            <a:ext cx="1754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 err="1"/>
              <a:t>She</a:t>
            </a:r>
            <a:r>
              <a:rPr lang="hr-HR" sz="2800" i="1" dirty="0"/>
              <a:t> </a:t>
            </a:r>
            <a:r>
              <a:rPr lang="hr-HR" sz="2800" i="1" dirty="0" err="1"/>
              <a:t>is</a:t>
            </a:r>
            <a:r>
              <a:rPr lang="hr-HR" sz="2800" i="1" dirty="0"/>
              <a:t> </a:t>
            </a:r>
            <a:r>
              <a:rPr lang="hr-HR" sz="2800" i="1" dirty="0" err="1"/>
              <a:t>not</a:t>
            </a:r>
            <a:endParaRPr lang="hr-HR" sz="2800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1576482" y="3410210"/>
            <a:ext cx="1779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 err="1"/>
              <a:t>It</a:t>
            </a:r>
            <a:r>
              <a:rPr lang="hr-HR" sz="2800" i="1" dirty="0"/>
              <a:t> </a:t>
            </a:r>
            <a:r>
              <a:rPr lang="hr-HR" sz="2800" i="1" dirty="0" err="1"/>
              <a:t>is</a:t>
            </a:r>
            <a:r>
              <a:rPr lang="hr-HR" sz="2800" i="1" dirty="0"/>
              <a:t> </a:t>
            </a:r>
            <a:r>
              <a:rPr lang="hr-HR" sz="2800" i="1" dirty="0" err="1"/>
              <a:t>not</a:t>
            </a:r>
            <a:endParaRPr lang="hr-HR" sz="2800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1824316" y="3980426"/>
            <a:ext cx="1846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 err="1"/>
              <a:t>We</a:t>
            </a:r>
            <a:r>
              <a:rPr lang="hr-HR" sz="2800" i="1" dirty="0"/>
              <a:t> are </a:t>
            </a:r>
            <a:r>
              <a:rPr lang="hr-HR" sz="2800" i="1" dirty="0" err="1"/>
              <a:t>not</a:t>
            </a:r>
            <a:endParaRPr lang="hr-HR" sz="2800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1671920" y="4510418"/>
            <a:ext cx="1946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/>
              <a:t>You are </a:t>
            </a:r>
            <a:r>
              <a:rPr lang="hr-HR" sz="2800" i="1" dirty="0" err="1"/>
              <a:t>not</a:t>
            </a:r>
            <a:endParaRPr lang="hr-HR" sz="2800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3233178" y="4987329"/>
            <a:ext cx="2214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 err="1"/>
              <a:t>They</a:t>
            </a:r>
            <a:r>
              <a:rPr lang="hr-HR" sz="2800" i="1" dirty="0"/>
              <a:t> are </a:t>
            </a:r>
            <a:r>
              <a:rPr lang="hr-HR" sz="2800" i="1" dirty="0" err="1"/>
              <a:t>not</a:t>
            </a:r>
            <a:endParaRPr lang="hr-HR" sz="2800" i="1" dirty="0"/>
          </a:p>
        </p:txBody>
      </p:sp>
    </p:spTree>
    <p:extLst>
      <p:ext uri="{BB962C8B-B14F-4D97-AF65-F5344CB8AC3E}">
        <p14:creationId xmlns:p14="http://schemas.microsoft.com/office/powerpoint/2010/main" val="286761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716</Words>
  <Application>Microsoft Office PowerPoint</Application>
  <PresentationFormat>Widescreen</PresentationFormat>
  <Paragraphs>196</Paragraphs>
  <Slides>20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UNIT 1: Who am 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Who am I?</dc:title>
  <dc:creator>Marina Komadina</dc:creator>
  <cp:lastModifiedBy>Sanja Ivoš</cp:lastModifiedBy>
  <cp:revision>51</cp:revision>
  <dcterms:created xsi:type="dcterms:W3CDTF">2020-09-19T11:02:00Z</dcterms:created>
  <dcterms:modified xsi:type="dcterms:W3CDTF">2022-09-04T22:41:05Z</dcterms:modified>
</cp:coreProperties>
</file>